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1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0ebd48d3-58f6-4c7b-a5de-5d00d1eb19f4" providerId="ADAL" clId="{C4ED6CA8-6D87-4FE7-96F9-A890FA6F1592}"/>
    <pc:docChg chg="custSel addSld delSld modSld modMainMaster">
      <pc:chgData name="Sandra Radulovski" userId="0ebd48d3-58f6-4c7b-a5de-5d00d1eb19f4" providerId="ADAL" clId="{C4ED6CA8-6D87-4FE7-96F9-A890FA6F1592}" dt="2024-05-23T10:29:29.701" v="133" actId="1076"/>
      <pc:docMkLst>
        <pc:docMk/>
      </pc:docMkLst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377008769" sldId="256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541799113" sldId="258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87724597" sldId="259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2541522345" sldId="260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3100094637" sldId="261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2040785531" sldId="262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4003271162" sldId="263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1414074859" sldId="264"/>
        </pc:sldMkLst>
      </pc:sldChg>
      <pc:sldChg chg="del">
        <pc:chgData name="Sandra Radulovski" userId="0ebd48d3-58f6-4c7b-a5de-5d00d1eb19f4" providerId="ADAL" clId="{C4ED6CA8-6D87-4FE7-96F9-A890FA6F1592}" dt="2024-05-23T10:15:36.087" v="0" actId="47"/>
        <pc:sldMkLst>
          <pc:docMk/>
          <pc:sldMk cId="1074084370" sldId="265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2572750710" sldId="266"/>
        </pc:sldMkLst>
      </pc:sldChg>
      <pc:sldChg chg="del">
        <pc:chgData name="Sandra Radulovski" userId="0ebd48d3-58f6-4c7b-a5de-5d00d1eb19f4" providerId="ADAL" clId="{C4ED6CA8-6D87-4FE7-96F9-A890FA6F1592}" dt="2024-05-23T10:15:37.494" v="1" actId="47"/>
        <pc:sldMkLst>
          <pc:docMk/>
          <pc:sldMk cId="2053745691" sldId="267"/>
        </pc:sldMkLst>
      </pc:sldChg>
      <pc:sldChg chg="modSp mod modTransition">
        <pc:chgData name="Sandra Radulovski" userId="0ebd48d3-58f6-4c7b-a5de-5d00d1eb19f4" providerId="ADAL" clId="{C4ED6CA8-6D87-4FE7-96F9-A890FA6F1592}" dt="2024-05-23T10:18:42.498" v="101"/>
        <pc:sldMkLst>
          <pc:docMk/>
          <pc:sldMk cId="3272352173" sldId="268"/>
        </pc:sldMkLst>
        <pc:spChg chg="mod">
          <ac:chgData name="Sandra Radulovski" userId="0ebd48d3-58f6-4c7b-a5de-5d00d1eb19f4" providerId="ADAL" clId="{C4ED6CA8-6D87-4FE7-96F9-A890FA6F1592}" dt="2024-05-23T10:17:30.058" v="89" actId="27636"/>
          <ac:spMkLst>
            <pc:docMk/>
            <pc:sldMk cId="3272352173" sldId="268"/>
            <ac:spMk id="3" creationId="{4BAC0B5D-6F13-790A-B3F3-F8075760B9E0}"/>
          </ac:spMkLst>
        </pc:spChg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1687873538" sldId="269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3504667303" sldId="270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4048995586" sldId="271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1539877065" sldId="272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1171785946" sldId="273"/>
        </pc:sldMkLst>
      </pc:sldChg>
      <pc:sldChg chg="modSp mod modTransition">
        <pc:chgData name="Sandra Radulovski" userId="0ebd48d3-58f6-4c7b-a5de-5d00d1eb19f4" providerId="ADAL" clId="{C4ED6CA8-6D87-4FE7-96F9-A890FA6F1592}" dt="2024-05-23T10:18:42.498" v="101"/>
        <pc:sldMkLst>
          <pc:docMk/>
          <pc:sldMk cId="4216367897" sldId="274"/>
        </pc:sldMkLst>
        <pc:spChg chg="mod">
          <ac:chgData name="Sandra Radulovski" userId="0ebd48d3-58f6-4c7b-a5de-5d00d1eb19f4" providerId="ADAL" clId="{C4ED6CA8-6D87-4FE7-96F9-A890FA6F1592}" dt="2024-05-23T10:18:11.682" v="98" actId="20577"/>
          <ac:spMkLst>
            <pc:docMk/>
            <pc:sldMk cId="4216367897" sldId="274"/>
            <ac:spMk id="3" creationId="{35CB7B6F-FD8C-87BD-1E88-72BC2093307E}"/>
          </ac:spMkLst>
        </pc:spChg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1856868086" sldId="275"/>
        </pc:sldMkLst>
      </pc:sldChg>
      <pc:sldChg chg="modTransition">
        <pc:chgData name="Sandra Radulovski" userId="0ebd48d3-58f6-4c7b-a5de-5d00d1eb19f4" providerId="ADAL" clId="{C4ED6CA8-6D87-4FE7-96F9-A890FA6F1592}" dt="2024-05-23T10:18:42.498" v="101"/>
        <pc:sldMkLst>
          <pc:docMk/>
          <pc:sldMk cId="3241383601" sldId="276"/>
        </pc:sldMkLst>
      </pc:sldChg>
      <pc:sldChg chg="addSp delSp modSp new mod">
        <pc:chgData name="Sandra Radulovski" userId="0ebd48d3-58f6-4c7b-a5de-5d00d1eb19f4" providerId="ADAL" clId="{C4ED6CA8-6D87-4FE7-96F9-A890FA6F1592}" dt="2024-05-23T10:29:29.701" v="133" actId="1076"/>
        <pc:sldMkLst>
          <pc:docMk/>
          <pc:sldMk cId="1420251071" sldId="277"/>
        </pc:sldMkLst>
        <pc:spChg chg="mod">
          <ac:chgData name="Sandra Radulovski" userId="0ebd48d3-58f6-4c7b-a5de-5d00d1eb19f4" providerId="ADAL" clId="{C4ED6CA8-6D87-4FE7-96F9-A890FA6F1592}" dt="2024-05-23T10:29:29.701" v="133" actId="1076"/>
          <ac:spMkLst>
            <pc:docMk/>
            <pc:sldMk cId="1420251071" sldId="277"/>
            <ac:spMk id="2" creationId="{A87E849D-AD81-4F58-86D6-3E8382920BEA}"/>
          </ac:spMkLst>
        </pc:spChg>
        <pc:spChg chg="del">
          <ac:chgData name="Sandra Radulovski" userId="0ebd48d3-58f6-4c7b-a5de-5d00d1eb19f4" providerId="ADAL" clId="{C4ED6CA8-6D87-4FE7-96F9-A890FA6F1592}" dt="2024-05-23T10:28:41.482" v="103" actId="931"/>
          <ac:spMkLst>
            <pc:docMk/>
            <pc:sldMk cId="1420251071" sldId="277"/>
            <ac:spMk id="3" creationId="{454B3116-7566-4674-9287-B782316C7EA9}"/>
          </ac:spMkLst>
        </pc:spChg>
        <pc:picChg chg="add mod">
          <ac:chgData name="Sandra Radulovski" userId="0ebd48d3-58f6-4c7b-a5de-5d00d1eb19f4" providerId="ADAL" clId="{C4ED6CA8-6D87-4FE7-96F9-A890FA6F1592}" dt="2024-05-23T10:29:23.016" v="132" actId="1076"/>
          <ac:picMkLst>
            <pc:docMk/>
            <pc:sldMk cId="1420251071" sldId="277"/>
            <ac:picMk id="5" creationId="{C717FFF4-FEBC-4D33-B665-704FEA45DFF2}"/>
          </ac:picMkLst>
        </pc:picChg>
      </pc:sldChg>
      <pc:sldChg chg="del">
        <pc:chgData name="Sandra Radulovski" userId="0ebd48d3-58f6-4c7b-a5de-5d00d1eb19f4" providerId="ADAL" clId="{C4ED6CA8-6D87-4FE7-96F9-A890FA6F1592}" dt="2024-05-23T10:18:25.738" v="99" actId="47"/>
        <pc:sldMkLst>
          <pc:docMk/>
          <pc:sldMk cId="3996981367" sldId="277"/>
        </pc:sldMkLst>
      </pc:sldChg>
      <pc:sldMasterChg chg="modTransition modSldLayout">
        <pc:chgData name="Sandra Radulovski" userId="0ebd48d3-58f6-4c7b-a5de-5d00d1eb19f4" providerId="ADAL" clId="{C4ED6CA8-6D87-4FE7-96F9-A890FA6F1592}" dt="2024-05-23T10:18:42.498" v="101"/>
        <pc:sldMasterMkLst>
          <pc:docMk/>
          <pc:sldMasterMk cId="3768274427" sldId="2147483648"/>
        </pc:sldMasterMkLst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2383797097" sldId="2147483649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968659878" sldId="2147483650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3911664467" sldId="2147483651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1394751147" sldId="2147483652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3339973109" sldId="2147483653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2169812979" sldId="2147483654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3443711102" sldId="2147483655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3264009043" sldId="2147483656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2076945099" sldId="2147483657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4098496349" sldId="2147483658"/>
          </pc:sldLayoutMkLst>
        </pc:sldLayoutChg>
        <pc:sldLayoutChg chg="modTransition">
          <pc:chgData name="Sandra Radulovski" userId="0ebd48d3-58f6-4c7b-a5de-5d00d1eb19f4" providerId="ADAL" clId="{C4ED6CA8-6D87-4FE7-96F9-A890FA6F1592}" dt="2024-05-23T10:18:42.498" v="101"/>
          <pc:sldLayoutMkLst>
            <pc:docMk/>
            <pc:sldMasterMk cId="3768274427" sldId="2147483648"/>
            <pc:sldLayoutMk cId="126623751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D75EEC-4F5F-1F0D-5D57-576F21D9E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9E3A02-D71B-46B9-3FD4-6DC022D0C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82A7C4-E686-DD27-C727-29A35C30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8865C0-29AB-1E6C-431B-85E1F7C2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6F894B-E1D6-F691-3FE5-36CC5D98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7970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86EBD-0CBD-DE22-0EBE-A7861C2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8F9C56C-50D3-F0E2-8A00-F161B76C1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0FCB2A-205A-AA7B-79B4-E5697F36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C3BA96-FDC7-5F16-88BA-34CD4977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2282C2-55A1-5AA7-F5CA-AFB5F0EF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49634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703F075-50D0-BA10-A9F1-AF6ECB71E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D7AD7F-6954-E013-8D8D-A1A47EA00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1E3082-32F4-68EF-C429-04FB71C7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26B477-8892-9A27-7489-3DD5BD5C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71C2A3-03B1-6DB9-943E-588BB1CC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23751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06A08-707F-C3B9-938C-49499C6B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1F59D-CEC0-E7CD-67E4-8741750D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A9D30F-D298-E036-A1A2-F0980C90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E3B643-87F8-BF14-5F12-A006C664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8EDC32-9481-FA2E-F8BB-67192D61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65987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80440-9E8B-B23C-EB2B-8ACA0E39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35DF30-35AF-872C-67E4-96E8C60F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7F8DF4-FDD8-7A6B-64FC-C19D933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00B878-D694-D86D-3C7B-08760AE1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07C0E3-F091-4B90-3B8D-76E374E8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66446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C9961-ED02-1160-C41C-C43F3AC1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0D41B1-1017-A70E-9D81-C7266C6D9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3A373FC-4DD7-C172-B5BC-FCE1D137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B6C2BCE-415A-F3EF-EB21-ECA508E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E59F1F-1C74-732E-56DF-792A1DFE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EF9E99-1D33-D5D5-075E-F8B372C1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7511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780545-6E4F-F9B2-3CFE-1171C8ED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C63D44-0DCA-B9EC-0CF1-217478283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80D886-9ABF-B70E-27A6-33D072632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2BB83FB-C09C-E6A2-010E-F8CC26C93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B82374-7B7A-3084-8449-F204CCA92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B4D4CA-6D2F-7CBF-8E4A-B2CB3542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64C0E95-A766-4A60-9483-5880D18F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E8CC15-81A6-AC41-63B6-A56B1112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97310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6C03B-5611-B1F1-1A43-A9E660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88E07DA-320E-1C5F-B91C-68EE145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B8DDAE-9AB3-6963-6AA5-C82A3C0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E1A6493-9CB7-DA90-7F3F-3AD7734E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81297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2EC856-1675-2819-99D0-B6D4C60B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6FD2D9D-F56E-36F3-F642-85BBCFA9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87EFF07-7A22-1F3D-A3BD-8B866B18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71110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735952-DB7B-97AD-7B44-23E56664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CB5F5E-EBC2-5088-3AC6-675CF424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4F7002F-D87B-6302-02AF-B3F54FB99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70F2CF-B08D-984D-C8DC-E75CAA62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877F75D-DBE2-7AD0-088E-1C910AA3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1F9F10-64BB-21BB-5036-33F1359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0090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144E3-0739-852F-E518-8D1A14CD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FEFA3A4-3422-2DD2-23DE-B122BF287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8AFAA75-BBD2-D24C-268F-665B5FAC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7FBF09-CE00-F7F1-0D89-99A245E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0BFF0E-8BDB-739B-108D-F562B29B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A25CC2-F169-8D73-F49C-0800F032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94509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2F814C9-73F8-424A-26CF-77EE8514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6384A5-E3AC-8EF0-BF57-0BE79F46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58B482-EC99-63B6-5D05-6CBCF8E46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4CDD-8462-4BD6-902C-A3D03B73385C}" type="datetimeFigureOut">
              <a:rPr lang="hr-HR" smtClean="0"/>
              <a:t>23.5.2024.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6431C2-5908-C90E-0D49-9E2BC0AA4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526EF2-CCA6-5A5C-1024-7D903DB8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1EF5-AE91-4C6A-BA15-64CFAB91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27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orms.office.com/e/3xBTyH4V3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7ADC2F-379C-2503-604E-60C8EC640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 err="1">
                <a:latin typeface="Abadi" panose="020B0604020104020204" pitchFamily="34" charset="0"/>
              </a:rPr>
              <a:t>Računalne</a:t>
            </a:r>
            <a:r>
              <a:rPr lang="en-US" sz="5400" dirty="0">
                <a:latin typeface="Abadi" panose="020B0604020104020204" pitchFamily="34" charset="0"/>
              </a:rPr>
              <a:t> </a:t>
            </a:r>
            <a:r>
              <a:rPr lang="en-US" sz="5400" dirty="0" err="1">
                <a:latin typeface="Abadi" panose="020B0604020104020204" pitchFamily="34" charset="0"/>
              </a:rPr>
              <a:t>mreže</a:t>
            </a:r>
            <a:r>
              <a:rPr lang="en-US" sz="5400" dirty="0">
                <a:latin typeface="Abadi" panose="020B0604020104020204" pitchFamily="34" charset="0"/>
              </a:rPr>
              <a:t> </a:t>
            </a:r>
            <a:r>
              <a:rPr lang="en-US" sz="5400" dirty="0" err="1">
                <a:latin typeface="Abadi" panose="020B0604020104020204" pitchFamily="34" charset="0"/>
              </a:rPr>
              <a:t>i</a:t>
            </a:r>
            <a:r>
              <a:rPr lang="en-US" sz="5400" dirty="0">
                <a:latin typeface="Abadi" panose="020B0604020104020204" pitchFamily="34" charset="0"/>
              </a:rPr>
              <a:t> </a:t>
            </a:r>
            <a:r>
              <a:rPr lang="en-US" sz="5400" dirty="0" err="1">
                <a:latin typeface="Abadi" panose="020B0604020104020204" pitchFamily="34" charset="0"/>
              </a:rPr>
              <a:t>usluge</a:t>
            </a:r>
            <a:r>
              <a:rPr lang="en-US" sz="5400" dirty="0">
                <a:latin typeface="Abadi" panose="020B0604020104020204" pitchFamily="34" charset="0"/>
              </a:rPr>
              <a:t> </a:t>
            </a:r>
            <a:r>
              <a:rPr lang="en-US" sz="5400" dirty="0" err="1">
                <a:latin typeface="Abadi" panose="020B0604020104020204" pitchFamily="34" charset="0"/>
              </a:rPr>
              <a:t>interneta</a:t>
            </a:r>
            <a:endParaRPr lang="en-US" sz="5400" dirty="0">
              <a:latin typeface="Abadi" panose="020B0604020104020204" pitchFamily="34" charset="0"/>
            </a:endParaRPr>
          </a:p>
        </p:txBody>
      </p:sp>
      <p:sp>
        <p:nvSpPr>
          <p:cNvPr id="105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C15CF7B-DAFD-1D51-FF9C-53D14E2D3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8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FB266D-8E4D-F8F3-13A7-3F9E4CAB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hr-HR" sz="3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Povijest Interneta</a:t>
            </a:r>
            <a:br>
              <a:rPr lang="hr-HR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000"/>
          </a:p>
        </p:txBody>
      </p:sp>
      <p:sp>
        <p:nvSpPr>
          <p:cNvPr id="1025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AA6D7E-D2AB-1BD3-3814-2FBD2721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543" y="388374"/>
            <a:ext cx="7436334" cy="2080190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Prva mreža koja je koristila paketni prijenos, razvijena 1969. godine.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1980-te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Razvoj TCP/IP protokola i širenje interneta izvan akademskih krugova.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1990-te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Pojava WWW-a i eksplozija internetskih usluga i korisnika.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Današnje doba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Globalna mreža s milijardama korisnika i nebrojenim uslugama.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000" dirty="0"/>
          </a:p>
        </p:txBody>
      </p:sp>
      <p:pic>
        <p:nvPicPr>
          <p:cNvPr id="10242" name="Picture 2" descr="ARPANET-The World's First Network">
            <a:extLst>
              <a:ext uri="{FF2B5EF4-FFF2-40B4-BE49-F238E27FC236}">
                <a16:creationId xmlns:a16="http://schemas.microsoft.com/office/drawing/2014/main" id="{39289533-DC4E-0807-2E55-FBEF1820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537390"/>
            <a:ext cx="10917936" cy="34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5071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12D9AE-6F03-8A4C-17D7-53FEF1C1A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5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Usluge Interneta</a:t>
            </a:r>
            <a:endParaRPr lang="hr-HR" sz="5400"/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nformatika 1 - 5.1 Usluge interneta i njihova primjena">
            <a:extLst>
              <a:ext uri="{FF2B5EF4-FFF2-40B4-BE49-F238E27FC236}">
                <a16:creationId xmlns:a16="http://schemas.microsoft.com/office/drawing/2014/main" id="{EB74AE44-6C6F-082C-2B1A-84E0D7795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1893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73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A80B8D-4BA7-7BE8-5F7C-D57735B4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Wide Web (WWW)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AC0B5D-6F13-790A-B3F3-F8075760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185248" cy="3410712"/>
          </a:xfrm>
        </p:spPr>
        <p:txBody>
          <a:bodyPr anchor="t">
            <a:normAutofit/>
          </a:bodyPr>
          <a:lstStyle/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Što je</a:t>
            </a:r>
            <a:r>
              <a:rPr lang="hr-HR" sz="14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Sustav međusobno povezanih </a:t>
            </a:r>
            <a:r>
              <a:rPr lang="hr-HR" sz="1400" kern="0" dirty="0" err="1">
                <a:latin typeface="Segoe UI"/>
                <a:ea typeface="Times New Roman" panose="02020603050405020304" pitchFamily="18" charset="0"/>
                <a:cs typeface="Times New Roman"/>
              </a:rPr>
              <a:t>hipermedijalnih</a:t>
            </a:r>
            <a:r>
              <a:rPr lang="hr-HR" sz="1400" kern="0" dirty="0">
                <a:latin typeface="Segoe UI"/>
                <a:ea typeface="Times New Roman" panose="02020603050405020304" pitchFamily="18" charset="0"/>
                <a:cs typeface="Times New Roman"/>
              </a:rPr>
              <a:t> dokumenata</a:t>
            </a:r>
            <a:r>
              <a:rPr lang="hr-HR" sz="14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 dostupnih putem interneta.</a:t>
            </a:r>
            <a:endParaRPr lang="hr-HR" sz="14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Pristup informacijama, multimediji i aplikacijama.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HTTP, HTTPS.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Domena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Identifikacijski niz, predstavlja organizaciju, tvrtku, npr. </a:t>
            </a:r>
            <a:r>
              <a:rPr lang="hr-HR" sz="1400" u="sng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www.example.com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Glavna domena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predstavlja državu ili vrstu, npr. .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.net, .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.de.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Locator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adresa resursa na webu.</a:t>
            </a:r>
            <a:endParaRPr lang="hr-HR" sz="1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7940DAE-F160-86B6-2740-DBDB2CF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5217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5" name="Rectangle 133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55003C-A18D-A10E-8363-BDF721FC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Elektronička pošta (E-mail)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1332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765BF6-6A3D-9888-7BBB-1173A39A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5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</a:t>
            </a:r>
            <a:r>
              <a:rPr lang="hr-HR" sz="15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Metoda slanja digitalnih poruka između korisnika.</a:t>
            </a:r>
            <a:endParaRPr lang="hr-HR" sz="15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5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15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Komunikacija, slanje dokumenata i datoteka.</a:t>
            </a:r>
            <a:endParaRPr lang="hr-HR" sz="15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5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hr-HR" sz="15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SMTP (slanje), IMAP/POP3 (primanje).</a:t>
            </a:r>
            <a:endParaRPr lang="hr-HR" sz="15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5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 adresa</a:t>
            </a:r>
            <a:r>
              <a:rPr lang="hr-HR" sz="15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Format: korisnik@domena.com. Dijelovi: korisničko ime, @ simbol, domena.</a:t>
            </a:r>
            <a:endParaRPr lang="hr-HR" sz="15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500"/>
          </a:p>
        </p:txBody>
      </p:sp>
      <p:pic>
        <p:nvPicPr>
          <p:cNvPr id="13316" name="Picture 4" descr="Gmail : les trucs et astuces à connaître absolument">
            <a:extLst>
              <a:ext uri="{FF2B5EF4-FFF2-40B4-BE49-F238E27FC236}">
                <a16:creationId xmlns:a16="http://schemas.microsoft.com/office/drawing/2014/main" id="{90512CA7-4D13-0861-1D6B-FC308A31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9458"/>
            <a:ext cx="6903720" cy="40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9558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1C74E3-0CCC-8ABD-3088-852020AD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  <a:br>
              <a:rPr lang="hr-HR" sz="3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64F1B7-7969-90BF-2B93-A245EF83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</a:t>
            </a:r>
            <a:r>
              <a:rPr lang="hr-HR" sz="20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Platforme za povezivanje i komunikaciju između korisnika.</a:t>
            </a:r>
            <a:endParaRPr lang="hr-H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20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Dijeljenje sadržaja, komunikacija, umrežavanje.</a:t>
            </a:r>
            <a:endParaRPr lang="hr-H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Protokoli</a:t>
            </a:r>
            <a:r>
              <a:rPr lang="hr-HR" sz="20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HTTP/HTTPS, API-</a:t>
            </a:r>
            <a:r>
              <a:rPr lang="hr-HR" sz="2000" kern="0" err="1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ji</a:t>
            </a:r>
            <a:r>
              <a:rPr lang="hr-HR" sz="20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 za pristup podacima.</a:t>
            </a:r>
            <a:endParaRPr lang="hr-HR" sz="20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hr-HR" sz="2000" b="1" kern="0" dirty="0">
                <a:latin typeface="Segoe UI"/>
                <a:cs typeface="Times New Roman"/>
              </a:rPr>
              <a:t>Primjer</a:t>
            </a:r>
            <a:r>
              <a:rPr lang="hr-HR" sz="2000" kern="0" dirty="0">
                <a:latin typeface="Segoe UI"/>
                <a:cs typeface="Times New Roman"/>
              </a:rPr>
              <a:t>: </a:t>
            </a:r>
            <a:r>
              <a:rPr lang="hr-HR" sz="2000" kern="0" dirty="0" err="1">
                <a:latin typeface="Segoe UI"/>
                <a:cs typeface="Times New Roman"/>
              </a:rPr>
              <a:t>TikTok</a:t>
            </a:r>
            <a:r>
              <a:rPr lang="hr-HR" sz="2000" kern="0" dirty="0">
                <a:latin typeface="Segoe UI"/>
                <a:cs typeface="Times New Roman"/>
              </a:rPr>
              <a:t>, Instagram, Facebook</a:t>
            </a:r>
          </a:p>
          <a:p>
            <a:endParaRPr lang="hr-HR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Slika 5" descr="Slika na kojoj se prikazuje snimka zaslona, grafika, operacijski sustav, crtić&#10;&#10;Opis je automatski generiran">
            <a:extLst>
              <a:ext uri="{FF2B5EF4-FFF2-40B4-BE49-F238E27FC236}">
                <a16:creationId xmlns:a16="http://schemas.microsoft.com/office/drawing/2014/main" id="{BDA09850-8426-EF35-ED7F-D2D9F5A4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706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6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EBC60E-4FFF-1673-BE81-A298E531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telefonija (VoIP)</a:t>
            </a:r>
            <a:br>
              <a:rPr lang="hr-HR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000"/>
          </a:p>
        </p:txBody>
      </p:sp>
      <p:sp>
        <p:nvSpPr>
          <p:cNvPr id="1537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7BAAC4-FF7F-EB24-534E-CCAFE019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Što je</a:t>
            </a:r>
            <a:r>
              <a:rPr lang="hr-HR" sz="22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Prijenos glasovnih komunikacija putem interneta.</a:t>
            </a:r>
            <a:endParaRPr lang="hr-HR" sz="22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Čemu služi</a:t>
            </a:r>
            <a:r>
              <a:rPr lang="hr-HR" sz="22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Telefonski pozivi, video pozivi.</a:t>
            </a:r>
            <a:endParaRPr lang="hr-HR" sz="22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Protokoli</a:t>
            </a:r>
            <a:r>
              <a:rPr lang="hr-HR" sz="22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SIP, RTP.</a:t>
            </a:r>
            <a:endParaRPr lang="hr-HR" sz="22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hr-HR" sz="2200" b="1" kern="0" dirty="0">
                <a:latin typeface="Segoe UI"/>
                <a:cs typeface="Times New Roman"/>
              </a:rPr>
              <a:t>Primjer</a:t>
            </a:r>
            <a:r>
              <a:rPr lang="hr-HR" sz="2200" kern="0" dirty="0">
                <a:latin typeface="Segoe UI"/>
                <a:cs typeface="Times New Roman"/>
              </a:rPr>
              <a:t>: WhatsApp, Skype, </a:t>
            </a:r>
            <a:r>
              <a:rPr lang="hr-HR" sz="2200" kern="0" dirty="0" err="1">
                <a:latin typeface="Segoe UI"/>
                <a:cs typeface="Times New Roman"/>
              </a:rPr>
              <a:t>Teams</a:t>
            </a:r>
            <a:endParaRPr lang="hr-HR" sz="2200" kern="0" dirty="0" err="1">
              <a:latin typeface="Segoe UI"/>
              <a:ea typeface="Calibri" panose="020F0502020204030204"/>
              <a:cs typeface="Times New Roman"/>
            </a:endParaRPr>
          </a:p>
        </p:txBody>
      </p:sp>
      <p:pic>
        <p:nvPicPr>
          <p:cNvPr id="15362" name="Picture 2" descr="VOIP - Internet Telefonija ~ FRANZ NET.hr">
            <a:extLst>
              <a:ext uri="{FF2B5EF4-FFF2-40B4-BE49-F238E27FC236}">
                <a16:creationId xmlns:a16="http://schemas.microsoft.com/office/drawing/2014/main" id="{66F0C301-183F-6105-AD18-830CE4E5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43661"/>
            <a:ext cx="6903720" cy="49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594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5" name="Rectangle 1639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5B0624-F869-6D3B-1BA9-6ADA20EE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26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Računalstvo u oblaku (Cloud Computing)</a:t>
            </a:r>
            <a:br>
              <a:rPr lang="hr-HR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600"/>
          </a:p>
        </p:txBody>
      </p:sp>
      <p:sp>
        <p:nvSpPr>
          <p:cNvPr id="1639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CB7B6F-FD8C-87BD-1E88-72BC2093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</a:t>
            </a:r>
            <a:r>
              <a:rPr lang="hr-HR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Dostava računalnih usluga putem interneta.</a:t>
            </a:r>
            <a:endParaRPr lang="hr-H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Pohrana podataka, obradni resursi, aplikacije.</a:t>
            </a:r>
            <a:endParaRPr lang="hr-H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Protokoli</a:t>
            </a:r>
            <a:r>
              <a:rPr lang="hr-HR" sz="22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: HTTP/HTTPS, API-</a:t>
            </a:r>
            <a:r>
              <a:rPr lang="hr-HR" sz="2200" kern="0" dirty="0" err="1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ji</a:t>
            </a:r>
            <a:r>
              <a:rPr lang="hr-HR" sz="2200" kern="0" dirty="0">
                <a:effectLst/>
                <a:latin typeface="Segoe UI"/>
                <a:ea typeface="Times New Roman" panose="02020603050405020304" pitchFamily="18" charset="0"/>
                <a:cs typeface="Times New Roman"/>
              </a:rPr>
              <a:t> za usluge oblaka.</a:t>
            </a:r>
            <a:endParaRPr lang="hr-HR" sz="2200" kern="100" dirty="0">
              <a:effectLst/>
              <a:latin typeface="Segoe U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hr-HR" sz="2200" kern="0" dirty="0">
                <a:latin typeface="Segoe UI"/>
                <a:cs typeface="Times New Roman"/>
              </a:rPr>
              <a:t>Primjer: Office365</a:t>
            </a:r>
          </a:p>
          <a:p>
            <a:endParaRPr lang="hr-HR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6386" name="Picture 2" descr="Šta je oblak (cloud) i kako ga koristiti? - TehnoKlik">
            <a:extLst>
              <a:ext uri="{FF2B5EF4-FFF2-40B4-BE49-F238E27FC236}">
                <a16:creationId xmlns:a16="http://schemas.microsoft.com/office/drawing/2014/main" id="{EE77C489-D54E-3F62-A32B-F725B0AD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789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BED8FE-9E73-2D37-5E73-6C8D691E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bankarstvo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1741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922C2C-38E3-4EAF-E01F-395F35B8B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Financijske transakcije putem interneta.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Plaćanja, prijenosi novca, upravljanje računima.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HTTPS, sigurnosni protokoli (SSL/TLS).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/>
          </a:p>
        </p:txBody>
      </p:sp>
      <p:pic>
        <p:nvPicPr>
          <p:cNvPr id="17410" name="Picture 2" descr="HPB internet bankarstvo - business.hr">
            <a:extLst>
              <a:ext uri="{FF2B5EF4-FFF2-40B4-BE49-F238E27FC236}">
                <a16:creationId xmlns:a16="http://schemas.microsoft.com/office/drawing/2014/main" id="{86E9F7E6-C040-1D52-C2A0-BF751864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6808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F43360-BE5F-B84C-D94D-6CEAEDAC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trgovina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 b="1"/>
          </a:p>
        </p:txBody>
      </p:sp>
      <p:sp>
        <p:nvSpPr>
          <p:cNvPr id="1844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9DE83E-EF47-8221-1484-98564B1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je</a:t>
            </a:r>
            <a:r>
              <a:rPr lang="hr-HR" sz="20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Kupovina i prodaja proizvoda i usluga putem interneta.</a:t>
            </a:r>
            <a:endParaRPr lang="hr-H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Čemu služi</a:t>
            </a:r>
            <a:r>
              <a:rPr lang="hr-HR" sz="20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E-commerce, online kupovina.</a:t>
            </a:r>
            <a:endParaRPr lang="hr-H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hr-HR" sz="20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HTTPS, sigurnosni protokoli (SSL/TLS).</a:t>
            </a:r>
            <a:endParaRPr lang="hr-H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/>
          </a:p>
        </p:txBody>
      </p:sp>
      <p:pic>
        <p:nvPicPr>
          <p:cNvPr id="18434" name="Picture 2" descr="Internet trgovina – šta nas očekuje u budućnosti? | Novine.ba">
            <a:extLst>
              <a:ext uri="{FF2B5EF4-FFF2-40B4-BE49-F238E27FC236}">
                <a16:creationId xmlns:a16="http://schemas.microsoft.com/office/drawing/2014/main" id="{A26039BA-B973-0F9B-95A2-9727D2EF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1328"/>
            <a:ext cx="6903720" cy="48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360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E849D-AD81-4F58-86D6-3E838292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553" y="365126"/>
            <a:ext cx="6192187" cy="1325563"/>
          </a:xfrm>
        </p:spPr>
        <p:txBody>
          <a:bodyPr/>
          <a:lstStyle/>
          <a:p>
            <a:r>
              <a:rPr lang="hr-HR" dirty="0">
                <a:hlinkClick r:id="rId2"/>
              </a:rPr>
              <a:t>Procijeni svoje znanje: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717FFF4-FEBC-4D33-B665-704FEA45D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94554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2025107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18A61C-A7C1-D6C4-E0C8-CA4504C26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5400" b="1" kern="0">
                <a:effectLst/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Uvod u računalne mreže</a:t>
            </a:r>
            <a:br>
              <a:rPr lang="hr-HR" sz="5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vatromet, prskalica, osoba, svjetlo&#10;&#10;Opis je automatski generiran">
            <a:extLst>
              <a:ext uri="{FF2B5EF4-FFF2-40B4-BE49-F238E27FC236}">
                <a16:creationId xmlns:a16="http://schemas.microsoft.com/office/drawing/2014/main" id="{205FFAD0-BECE-1374-2EC3-4E595C91B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 r="193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66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8F289C-F767-4424-3BC2-9632BFEE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Vrste računalnih mreža</a:t>
            </a:r>
            <a:endParaRPr lang="hr-HR" sz="38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354957-395A-A2B9-16DE-F097989D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 (Local Area Network)</a:t>
            </a:r>
            <a:r>
              <a:rPr lang="hr-HR" sz="14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Lokalna mreža, obuhvaća manje područje poput kuće ili ureda.</a:t>
            </a:r>
            <a:endParaRPr lang="hr-HR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 (Wide Area Network)</a:t>
            </a:r>
            <a:r>
              <a:rPr lang="hr-HR" sz="14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Šira mreža, obuhvaća velika geografska područja.</a:t>
            </a:r>
            <a:endParaRPr lang="hr-HR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(Metropolitan Area Network)</a:t>
            </a:r>
            <a:r>
              <a:rPr lang="hr-HR" sz="14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Gradska mreža, pokriva veće urbano područje.</a:t>
            </a:r>
            <a:endParaRPr lang="hr-HR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 (Personal Area Network)</a:t>
            </a:r>
            <a:r>
              <a:rPr lang="hr-HR" sz="14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Osobna mreža, obuhvaća vrlo mali prostor, često za povezivanje osobnih uređaja.</a:t>
            </a:r>
            <a:endParaRPr lang="hr-HR" sz="1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/>
          </a:p>
        </p:txBody>
      </p:sp>
      <p:pic>
        <p:nvPicPr>
          <p:cNvPr id="5" name="Picture 4" descr="Abstract mesh of blue lines and verticies">
            <a:extLst>
              <a:ext uri="{FF2B5EF4-FFF2-40B4-BE49-F238E27FC236}">
                <a16:creationId xmlns:a16="http://schemas.microsoft.com/office/drawing/2014/main" id="{68904FE8-C3AC-D72C-5E18-F745A3C3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8" r="22816" b="-1"/>
          <a:stretch/>
        </p:blipFill>
        <p:spPr>
          <a:xfrm>
            <a:off x="5308815" y="640080"/>
            <a:ext cx="55946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911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89F615-9CC7-F888-96A6-3E3DD571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4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 povezivanja</a:t>
            </a:r>
            <a:br>
              <a:rPr lang="hr-HR" sz="4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200"/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F895E7-2805-59D3-13BD-5246938B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Bežično (Wireless)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Koristi radio valove za prijenos podataka (Wi-Fi, Bluetooth).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Žično (Wired)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Koristi kablove za povezivanje uređaja (Ethernet, optički kabel).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/>
          </a:p>
        </p:txBody>
      </p:sp>
      <p:pic>
        <p:nvPicPr>
          <p:cNvPr id="5122" name="Picture 2" descr="What's the Difference Between Wired and Wireless Network? – VCELINK">
            <a:extLst>
              <a:ext uri="{FF2B5EF4-FFF2-40B4-BE49-F238E27FC236}">
                <a16:creationId xmlns:a16="http://schemas.microsoft.com/office/drawing/2014/main" id="{BB7EE341-DA58-13EB-C725-CBBF702B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93665"/>
            <a:ext cx="5458968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459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49CC75-29C0-9926-4F17-556483F2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hr-HR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Uređaji za povezivanje</a:t>
            </a:r>
            <a:br>
              <a:rPr lang="hr-HR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/>
          </a:p>
        </p:txBody>
      </p:sp>
      <p:sp>
        <p:nvSpPr>
          <p:cNvPr id="4111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AE4493-E017-C6E3-C46C-E9D7F344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297" y="553171"/>
            <a:ext cx="7718127" cy="1968373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Usmjerivač (</a:t>
            </a:r>
            <a:r>
              <a:rPr lang="hr-HR" sz="1400" b="1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Router</a:t>
            </a: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Povezuje više mreža i usmjerava promet između njih.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Prekidač (</a:t>
            </a:r>
            <a:r>
              <a:rPr lang="hr-HR" sz="1400" b="1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Povezuje uređaje unutar mreže, omogućava komunikaciju između njih.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Pristupna točka (Access </a:t>
            </a:r>
            <a:r>
              <a:rPr lang="hr-HR" sz="1400" b="1" kern="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Omogućava bežični pristup mreži.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  <a:r>
              <a:rPr lang="hr-HR" sz="1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Pretvara signale između različitih vrsta prijenosa (npr. DSL, kabelski modem).</a:t>
            </a:r>
            <a:endParaRPr lang="hr-H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dirty="0"/>
          </a:p>
        </p:txBody>
      </p:sp>
      <p:pic>
        <p:nvPicPr>
          <p:cNvPr id="4100" name="Picture 4" descr="Access point RUIJIE-REYEE RG-RAP1200 - 011.304.057 - Links">
            <a:extLst>
              <a:ext uri="{FF2B5EF4-FFF2-40B4-BE49-F238E27FC236}">
                <a16:creationId xmlns:a16="http://schemas.microsoft.com/office/drawing/2014/main" id="{AA87742D-852E-7A57-5268-C12B746A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316" y="3181794"/>
            <a:ext cx="2843784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usmjernik&#10;&#10;Opis je automatski generiran">
            <a:extLst>
              <a:ext uri="{FF2B5EF4-FFF2-40B4-BE49-F238E27FC236}">
                <a16:creationId xmlns:a16="http://schemas.microsoft.com/office/drawing/2014/main" id="{91C8E837-2CE4-BE71-6868-38995D96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2993293"/>
            <a:ext cx="2843784" cy="2843784"/>
          </a:xfrm>
          <a:prstGeom prst="rect">
            <a:avLst/>
          </a:prstGeom>
        </p:spPr>
      </p:pic>
      <p:pic>
        <p:nvPicPr>
          <p:cNvPr id="4102" name="Picture 6" descr="Prekidač ugradni za kutiju, NEDIS WIFIPS10WT, Wi-Fi - chipoteka.hr">
            <a:extLst>
              <a:ext uri="{FF2B5EF4-FFF2-40B4-BE49-F238E27FC236}">
                <a16:creationId xmlns:a16="http://schemas.microsoft.com/office/drawing/2014/main" id="{5D213646-6851-2977-EE5A-C21D7307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44" y="3128254"/>
            <a:ext cx="2843784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dem i router – u čemu je razlika? | PC CHIP">
            <a:extLst>
              <a:ext uri="{FF2B5EF4-FFF2-40B4-BE49-F238E27FC236}">
                <a16:creationId xmlns:a16="http://schemas.microsoft.com/office/drawing/2014/main" id="{736E7A8E-02D2-3FEF-285E-F79D1122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80" y="3704239"/>
            <a:ext cx="2843784" cy="14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2234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0F22B5-C094-5B76-CC88-FB7F4B39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Prijenosni kanali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61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D7704-F2DB-5925-5AB5-B39774FB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06624"/>
            <a:ext cx="4098951" cy="338639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7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Optički kabeli</a:t>
            </a:r>
            <a:r>
              <a:rPr lang="hr-HR" sz="17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Vrlo brzi i pouzdani, koriste svjetlosne signale.</a:t>
            </a:r>
            <a:endParaRPr lang="hr-HR" sz="1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7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Koaksijalni kabeli</a:t>
            </a:r>
            <a:r>
              <a:rPr lang="hr-HR" sz="17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Koriste se za kablovsku televiziju i internet.</a:t>
            </a:r>
            <a:endParaRPr lang="hr-HR" sz="1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7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Bakreni kabeli (Ethernet)</a:t>
            </a:r>
            <a:r>
              <a:rPr lang="hr-HR" sz="17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Najčešće se koriste u lokalnim mrežama.</a:t>
            </a:r>
            <a:endParaRPr lang="hr-HR" sz="1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7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Bežični prijenos (Wireless)</a:t>
            </a:r>
            <a:r>
              <a:rPr lang="hr-HR" sz="17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Koristi radio frekvencije za prijenos podataka.</a:t>
            </a:r>
            <a:endParaRPr lang="hr-HR" sz="1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700"/>
          </a:p>
        </p:txBody>
      </p:sp>
      <p:pic>
        <p:nvPicPr>
          <p:cNvPr id="6152" name="Picture 8" descr="Bežični prijenos - Pro video">
            <a:extLst>
              <a:ext uri="{FF2B5EF4-FFF2-40B4-BE49-F238E27FC236}">
                <a16:creationId xmlns:a16="http://schemas.microsoft.com/office/drawing/2014/main" id="{B673C8C0-072C-3E7F-6495-95DF0E933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/>
          <a:stretch/>
        </p:blipFill>
        <p:spPr bwMode="auto">
          <a:xfrm>
            <a:off x="8663057" y="3098494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ptički kabel (što je, čemu služi, kako izgleda, prednosti i nedostaci,  brzina, cijena...) - HOU">
            <a:extLst>
              <a:ext uri="{FF2B5EF4-FFF2-40B4-BE49-F238E27FC236}">
                <a16:creationId xmlns:a16="http://schemas.microsoft.com/office/drawing/2014/main" id="{86180145-6613-7A04-82FA-40FB93466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0290" b="4"/>
          <a:stretch/>
        </p:blipFill>
        <p:spPr bwMode="auto">
          <a:xfrm>
            <a:off x="5037595" y="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maž d.o.o. &gt;">
            <a:extLst>
              <a:ext uri="{FF2B5EF4-FFF2-40B4-BE49-F238E27FC236}">
                <a16:creationId xmlns:a16="http://schemas.microsoft.com/office/drawing/2014/main" id="{082A0000-CB5C-B3BF-6339-2159A0C04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r="22104" b="3"/>
          <a:stretch/>
        </p:blipFill>
        <p:spPr bwMode="auto">
          <a:xfrm>
            <a:off x="4939130" y="3218331"/>
            <a:ext cx="3242898" cy="3420728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to je koaksijalni kabel i zašto se koristi za TV? - DIR.hr">
            <a:extLst>
              <a:ext uri="{FF2B5EF4-FFF2-40B4-BE49-F238E27FC236}">
                <a16:creationId xmlns:a16="http://schemas.microsoft.com/office/drawing/2014/main" id="{1AF376EF-3099-BE0E-B545-046DCC279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 r="-4" b="-4"/>
          <a:stretch/>
        </p:blipFill>
        <p:spPr bwMode="auto">
          <a:xfrm>
            <a:off x="8158909" y="53591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9463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89A729-0A2C-4EEA-864F-774E83D7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Paketni prijenos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5BE534-B8C9-F00D-6AB9-AFDE419C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9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Definicija</a:t>
            </a:r>
            <a:r>
              <a:rPr lang="hr-HR" sz="19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Metoda prijenosa podataka gdje se podaci dijele na manje dijelove (pakete) koji se šalju neovisno jedan o drugom.</a:t>
            </a:r>
            <a:endParaRPr lang="hr-HR" sz="1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9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Prednosti</a:t>
            </a:r>
            <a:r>
              <a:rPr lang="hr-HR" sz="19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Efikasniji prijenos podataka, otpornost na greške, bolja iskorištenost mrežnih resursa.</a:t>
            </a:r>
            <a:endParaRPr lang="hr-HR" sz="1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900"/>
          </a:p>
        </p:txBody>
      </p:sp>
      <p:pic>
        <p:nvPicPr>
          <p:cNvPr id="7170" name="Picture 2" descr="Paketni prijenos podataka">
            <a:extLst>
              <a:ext uri="{FF2B5EF4-FFF2-40B4-BE49-F238E27FC236}">
                <a16:creationId xmlns:a16="http://schemas.microsoft.com/office/drawing/2014/main" id="{9F3777F2-62A9-F2A5-129E-22EDE5A4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54848"/>
            <a:ext cx="6903720" cy="3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8553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19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8D491B-3A56-BBA1-B0AF-E22171D1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Brzine prijenosa</a:t>
            </a:r>
            <a:br>
              <a:rPr lang="hr-HR" sz="3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800"/>
          </a:p>
        </p:txBody>
      </p:sp>
      <p:sp>
        <p:nvSpPr>
          <p:cNvPr id="820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0C9958-BBCB-E715-F0F0-DFE5D548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 po sekundi (bps)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Osnovna jedinica mjerenja brzine prijenosa podataka.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2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Mbps i Gbps</a:t>
            </a:r>
            <a:r>
              <a:rPr lang="hr-HR" sz="22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Milijuni i milijarde bita po sekundi, standard za mjerenje moderne mrežne brzine.</a:t>
            </a:r>
            <a:endParaRPr lang="hr-HR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/>
          </a:p>
        </p:txBody>
      </p:sp>
      <p:pic>
        <p:nvPicPr>
          <p:cNvPr id="8194" name="Picture 2" descr="brzina prijenosa podataka">
            <a:extLst>
              <a:ext uri="{FF2B5EF4-FFF2-40B4-BE49-F238E27FC236}">
                <a16:creationId xmlns:a16="http://schemas.microsoft.com/office/drawing/2014/main" id="{6F8B9B5C-9B8F-8F8D-4068-56EC1896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44681"/>
            <a:ext cx="6903720" cy="45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711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80DECD-697D-D7F0-9A43-A490921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hr-HR" sz="54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Davatelj usluga</a:t>
            </a:r>
            <a:br>
              <a:rPr lang="hr-HR" sz="5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5400"/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avatelji internetskih usluga - INTERNET">
            <a:extLst>
              <a:ext uri="{FF2B5EF4-FFF2-40B4-BE49-F238E27FC236}">
                <a16:creationId xmlns:a16="http://schemas.microsoft.com/office/drawing/2014/main" id="{33BC77EF-0B31-3518-22D1-EDAFE371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422"/>
            <a:ext cx="6894576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799704-3D22-0475-B597-56C277A7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Service Provider (ISP)</a:t>
            </a:r>
            <a:r>
              <a:rPr lang="hr-HR" sz="20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Tvrtka koja pruža pristup internetu korisnicima.</a:t>
            </a:r>
            <a:endParaRPr lang="hr-H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hr-HR" sz="2000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Pristup internetu, web hosting, e-mail, VPN.</a:t>
            </a:r>
            <a:endParaRPr lang="hr-HR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41407485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719</Words>
  <Application>Microsoft Office PowerPoint</Application>
  <PresentationFormat>Široki zaslon</PresentationFormat>
  <Paragraphs>71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Segoe UI</vt:lpstr>
      <vt:lpstr>Symbol</vt:lpstr>
      <vt:lpstr>Tema sustava Office</vt:lpstr>
      <vt:lpstr>Računalne mreže i usluge interneta</vt:lpstr>
      <vt:lpstr>Uvod u računalne mreže </vt:lpstr>
      <vt:lpstr>Vrste računalnih mreža</vt:lpstr>
      <vt:lpstr>Način povezivanja </vt:lpstr>
      <vt:lpstr>Uređaji za povezivanje </vt:lpstr>
      <vt:lpstr>Prijenosni kanali </vt:lpstr>
      <vt:lpstr>Paketni prijenos </vt:lpstr>
      <vt:lpstr>Brzine prijenosa </vt:lpstr>
      <vt:lpstr>Davatelj usluga </vt:lpstr>
      <vt:lpstr>Povijest Interneta </vt:lpstr>
      <vt:lpstr>Usluge Interneta</vt:lpstr>
      <vt:lpstr>World Wide Web (WWW) </vt:lpstr>
      <vt:lpstr>Elektronička pošta (E-mail) </vt:lpstr>
      <vt:lpstr>Društvene mreže </vt:lpstr>
      <vt:lpstr>Internet telefonija (VoIP) </vt:lpstr>
      <vt:lpstr>Računalstvo u oblaku (Cloud Computing) </vt:lpstr>
      <vt:lpstr>Internet bankarstvo </vt:lpstr>
      <vt:lpstr>Internet trgovina </vt:lpstr>
      <vt:lpstr>Procijeni svoje znanje: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Računalne mreže i usluge interneta</dc:title>
  <dc:creator>Nina Vulić</dc:creator>
  <cp:lastModifiedBy>Sandra Radulovski</cp:lastModifiedBy>
  <cp:revision>31</cp:revision>
  <dcterms:created xsi:type="dcterms:W3CDTF">2024-05-15T18:59:35Z</dcterms:created>
  <dcterms:modified xsi:type="dcterms:W3CDTF">2024-05-23T10:29:33Z</dcterms:modified>
</cp:coreProperties>
</file>