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276" r:id="rId4"/>
    <p:sldId id="277" r:id="rId5"/>
    <p:sldId id="278" r:id="rId6"/>
    <p:sldId id="279" r:id="rId7"/>
    <p:sldId id="281" r:id="rId8"/>
    <p:sldId id="283" r:id="rId9"/>
    <p:sldId id="290" r:id="rId10"/>
    <p:sldId id="285" r:id="rId11"/>
    <p:sldId id="286" r:id="rId12"/>
    <p:sldId id="287" r:id="rId13"/>
    <p:sldId id="288" r:id="rId14"/>
    <p:sldId id="289" r:id="rId15"/>
    <p:sldId id="292" r:id="rId16"/>
    <p:sldId id="294" r:id="rId17"/>
    <p:sldId id="296" r:id="rId18"/>
    <p:sldId id="305" r:id="rId19"/>
    <p:sldId id="297" r:id="rId20"/>
    <p:sldId id="299" r:id="rId21"/>
    <p:sldId id="300" r:id="rId22"/>
    <p:sldId id="301" r:id="rId23"/>
    <p:sldId id="303" r:id="rId24"/>
    <p:sldId id="304" r:id="rId25"/>
    <p:sldId id="306" r:id="rId26"/>
    <p:sldId id="307" r:id="rId27"/>
    <p:sldId id="310" r:id="rId28"/>
    <p:sldId id="311" r:id="rId29"/>
    <p:sldId id="312" r:id="rId30"/>
    <p:sldId id="313" r:id="rId31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2727" autoAdjust="0"/>
  </p:normalViewPr>
  <p:slideViewPr>
    <p:cSldViewPr snapToGrid="0">
      <p:cViewPr varScale="1">
        <p:scale>
          <a:sx n="63" d="100"/>
          <a:sy n="63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dulovski" userId="0ebd48d3-58f6-4c7b-a5de-5d00d1eb19f4" providerId="ADAL" clId="{D453DE09-CA9F-47FF-9C93-BA73D22D169A}"/>
    <pc:docChg chg="custSel addSld modSld">
      <pc:chgData name="Sandra Radulovski" userId="0ebd48d3-58f6-4c7b-a5de-5d00d1eb19f4" providerId="ADAL" clId="{D453DE09-CA9F-47FF-9C93-BA73D22D169A}" dt="2024-05-20T18:58:17.253" v="153" actId="1076"/>
      <pc:docMkLst>
        <pc:docMk/>
      </pc:docMkLst>
      <pc:sldChg chg="addSp delSp modSp new mod">
        <pc:chgData name="Sandra Radulovski" userId="0ebd48d3-58f6-4c7b-a5de-5d00d1eb19f4" providerId="ADAL" clId="{D453DE09-CA9F-47FF-9C93-BA73D22D169A}" dt="2024-05-20T18:43:57.503" v="78"/>
        <pc:sldMkLst>
          <pc:docMk/>
          <pc:sldMk cId="2458117251" sldId="312"/>
        </pc:sldMkLst>
        <pc:spChg chg="del mod">
          <ac:chgData name="Sandra Radulovski" userId="0ebd48d3-58f6-4c7b-a5de-5d00d1eb19f4" providerId="ADAL" clId="{D453DE09-CA9F-47FF-9C93-BA73D22D169A}" dt="2024-05-20T18:37:39.669" v="16" actId="478"/>
          <ac:spMkLst>
            <pc:docMk/>
            <pc:sldMk cId="2458117251" sldId="312"/>
            <ac:spMk id="2" creationId="{27529F8F-C242-432E-B710-6635D4D506EA}"/>
          </ac:spMkLst>
        </pc:spChg>
        <pc:spChg chg="del">
          <ac:chgData name="Sandra Radulovski" userId="0ebd48d3-58f6-4c7b-a5de-5d00d1eb19f4" providerId="ADAL" clId="{D453DE09-CA9F-47FF-9C93-BA73D22D169A}" dt="2024-05-20T18:37:47.773" v="19" actId="478"/>
          <ac:spMkLst>
            <pc:docMk/>
            <pc:sldMk cId="2458117251" sldId="312"/>
            <ac:spMk id="3" creationId="{78B7BE89-DBA8-4847-B09B-060ACFD3EE92}"/>
          </ac:spMkLst>
        </pc:spChg>
        <pc:spChg chg="add mod">
          <ac:chgData name="Sandra Radulovski" userId="0ebd48d3-58f6-4c7b-a5de-5d00d1eb19f4" providerId="ADAL" clId="{D453DE09-CA9F-47FF-9C93-BA73D22D169A}" dt="2024-05-20T18:40:08.743" v="42" actId="1076"/>
          <ac:spMkLst>
            <pc:docMk/>
            <pc:sldMk cId="2458117251" sldId="312"/>
            <ac:spMk id="4" creationId="{324142E5-A0AD-468A-B2E6-2CD5AE09A37E}"/>
          </ac:spMkLst>
        </pc:spChg>
        <pc:spChg chg="add del mod">
          <ac:chgData name="Sandra Radulovski" userId="0ebd48d3-58f6-4c7b-a5de-5d00d1eb19f4" providerId="ADAL" clId="{D453DE09-CA9F-47FF-9C93-BA73D22D169A}" dt="2024-05-20T18:37:41.911" v="17" actId="478"/>
          <ac:spMkLst>
            <pc:docMk/>
            <pc:sldMk cId="2458117251" sldId="312"/>
            <ac:spMk id="6" creationId="{C5F56985-BF9A-4DFB-B44B-3D765138FF3A}"/>
          </ac:spMkLst>
        </pc:spChg>
        <pc:graphicFrameChg chg="add mod">
          <ac:chgData name="Sandra Radulovski" userId="0ebd48d3-58f6-4c7b-a5de-5d00d1eb19f4" providerId="ADAL" clId="{D453DE09-CA9F-47FF-9C93-BA73D22D169A}" dt="2024-05-20T18:43:57.503" v="78"/>
          <ac:graphicFrameMkLst>
            <pc:docMk/>
            <pc:sldMk cId="2458117251" sldId="312"/>
            <ac:graphicFrameMk id="7" creationId="{EEB6FFD2-4062-4675-A1A9-D58092968053}"/>
          </ac:graphicFrameMkLst>
        </pc:graphicFrameChg>
        <pc:graphicFrameChg chg="add mod">
          <ac:chgData name="Sandra Radulovski" userId="0ebd48d3-58f6-4c7b-a5de-5d00d1eb19f4" providerId="ADAL" clId="{D453DE09-CA9F-47FF-9C93-BA73D22D169A}" dt="2024-05-20T18:43:05.748" v="70" actId="1076"/>
          <ac:graphicFrameMkLst>
            <pc:docMk/>
            <pc:sldMk cId="2458117251" sldId="312"/>
            <ac:graphicFrameMk id="8" creationId="{E96D39C4-D981-4D68-85CF-843B6818A04F}"/>
          </ac:graphicFrameMkLst>
        </pc:graphicFrameChg>
        <pc:graphicFrameChg chg="add mod">
          <ac:chgData name="Sandra Radulovski" userId="0ebd48d3-58f6-4c7b-a5de-5d00d1eb19f4" providerId="ADAL" clId="{D453DE09-CA9F-47FF-9C93-BA73D22D169A}" dt="2024-05-20T18:43:07.467" v="71" actId="1076"/>
          <ac:graphicFrameMkLst>
            <pc:docMk/>
            <pc:sldMk cId="2458117251" sldId="312"/>
            <ac:graphicFrameMk id="9" creationId="{B3C0CF88-6915-44F0-8EEF-8A59C49E6EFD}"/>
          </ac:graphicFrameMkLst>
        </pc:graphicFrameChg>
        <pc:graphicFrameChg chg="add mod">
          <ac:chgData name="Sandra Radulovski" userId="0ebd48d3-58f6-4c7b-a5de-5d00d1eb19f4" providerId="ADAL" clId="{D453DE09-CA9F-47FF-9C93-BA73D22D169A}" dt="2024-05-20T18:43:46.124" v="76" actId="1076"/>
          <ac:graphicFrameMkLst>
            <pc:docMk/>
            <pc:sldMk cId="2458117251" sldId="312"/>
            <ac:graphicFrameMk id="10" creationId="{BE11CEE4-AE44-4036-95A8-C0BD7A8A439F}"/>
          </ac:graphicFrameMkLst>
        </pc:graphicFrameChg>
        <pc:graphicFrameChg chg="add mod">
          <ac:chgData name="Sandra Radulovski" userId="0ebd48d3-58f6-4c7b-a5de-5d00d1eb19f4" providerId="ADAL" clId="{D453DE09-CA9F-47FF-9C93-BA73D22D169A}" dt="2024-05-20T18:43:26.921" v="74" actId="1076"/>
          <ac:graphicFrameMkLst>
            <pc:docMk/>
            <pc:sldMk cId="2458117251" sldId="312"/>
            <ac:graphicFrameMk id="11" creationId="{D39938B7-3C06-4881-87F9-BFCE12C68C41}"/>
          </ac:graphicFrameMkLst>
        </pc:graphicFrameChg>
      </pc:sldChg>
      <pc:sldChg chg="addSp delSp modSp new mod">
        <pc:chgData name="Sandra Radulovski" userId="0ebd48d3-58f6-4c7b-a5de-5d00d1eb19f4" providerId="ADAL" clId="{D453DE09-CA9F-47FF-9C93-BA73D22D169A}" dt="2024-05-20T18:58:17.253" v="153" actId="1076"/>
        <pc:sldMkLst>
          <pc:docMk/>
          <pc:sldMk cId="3203502174" sldId="313"/>
        </pc:sldMkLst>
        <pc:spChg chg="mod">
          <ac:chgData name="Sandra Radulovski" userId="0ebd48d3-58f6-4c7b-a5de-5d00d1eb19f4" providerId="ADAL" clId="{D453DE09-CA9F-47FF-9C93-BA73D22D169A}" dt="2024-05-20T18:56:35.720" v="117" actId="1076"/>
          <ac:spMkLst>
            <pc:docMk/>
            <pc:sldMk cId="3203502174" sldId="313"/>
            <ac:spMk id="2" creationId="{7229F422-95E5-46B4-A1C3-84A8DD7372CA}"/>
          </ac:spMkLst>
        </pc:spChg>
        <pc:spChg chg="del">
          <ac:chgData name="Sandra Radulovski" userId="0ebd48d3-58f6-4c7b-a5de-5d00d1eb19f4" providerId="ADAL" clId="{D453DE09-CA9F-47FF-9C93-BA73D22D169A}" dt="2024-05-20T18:51:47.449" v="102" actId="478"/>
          <ac:spMkLst>
            <pc:docMk/>
            <pc:sldMk cId="3203502174" sldId="313"/>
            <ac:spMk id="3" creationId="{F055C1BF-C359-4AA6-A0BE-807A0136E5AA}"/>
          </ac:spMkLst>
        </pc:spChg>
        <pc:spChg chg="add mod">
          <ac:chgData name="Sandra Radulovski" userId="0ebd48d3-58f6-4c7b-a5de-5d00d1eb19f4" providerId="ADAL" clId="{D453DE09-CA9F-47FF-9C93-BA73D22D169A}" dt="2024-05-20T18:58:17.253" v="153" actId="1076"/>
          <ac:spMkLst>
            <pc:docMk/>
            <pc:sldMk cId="3203502174" sldId="313"/>
            <ac:spMk id="8" creationId="{A6F4B9A5-4DFD-4825-BA72-1A29EEC01469}"/>
          </ac:spMkLst>
        </pc:spChg>
        <pc:spChg chg="add mod">
          <ac:chgData name="Sandra Radulovski" userId="0ebd48d3-58f6-4c7b-a5de-5d00d1eb19f4" providerId="ADAL" clId="{D453DE09-CA9F-47FF-9C93-BA73D22D169A}" dt="2024-05-20T18:57:47.542" v="139" actId="1076"/>
          <ac:spMkLst>
            <pc:docMk/>
            <pc:sldMk cId="3203502174" sldId="313"/>
            <ac:spMk id="9" creationId="{D60A851A-7E97-498D-8739-8625D5BA99C3}"/>
          </ac:spMkLst>
        </pc:spChg>
        <pc:picChg chg="add mod">
          <ac:chgData name="Sandra Radulovski" userId="0ebd48d3-58f6-4c7b-a5de-5d00d1eb19f4" providerId="ADAL" clId="{D453DE09-CA9F-47FF-9C93-BA73D22D169A}" dt="2024-05-20T18:56:44.073" v="118" actId="1076"/>
          <ac:picMkLst>
            <pc:docMk/>
            <pc:sldMk cId="3203502174" sldId="313"/>
            <ac:picMk id="5" creationId="{AE7A3213-6959-447A-91D9-C38C9A4FA4C9}"/>
          </ac:picMkLst>
        </pc:picChg>
        <pc:picChg chg="add mod">
          <ac:chgData name="Sandra Radulovski" userId="0ebd48d3-58f6-4c7b-a5de-5d00d1eb19f4" providerId="ADAL" clId="{D453DE09-CA9F-47FF-9C93-BA73D22D169A}" dt="2024-05-20T18:56:50.420" v="121" actId="1076"/>
          <ac:picMkLst>
            <pc:docMk/>
            <pc:sldMk cId="3203502174" sldId="313"/>
            <ac:picMk id="7" creationId="{9263D79F-CBFE-4330-9479-401A291AC4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B10F979-7CF8-484C-990A-AF19FA69AD46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5C0986D-36F4-461A-9679-8697E97B30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116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D3B09D-137E-4520-9530-F1A88E4CA17F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89660F7-D88A-49A2-AE0E-D99337CAE7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7828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4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5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3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3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34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8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2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50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2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02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71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83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6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9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8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6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40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85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0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BE01-008A-4D58-B8FD-F1BF66929FDC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6FF832-FF37-4740-BF48-62C0A82BC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39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e/Pzxj23k2Uy" TargetMode="External"/><Relationship Id="rId4" Type="http://schemas.openxmlformats.org/officeDocument/2006/relationships/hyperlink" Target="https://forms.office.com/e/R1nRJYPN4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Algoritmi i </a:t>
            </a:r>
            <a:br>
              <a:rPr lang="hr-HR" dirty="0"/>
            </a:br>
            <a:r>
              <a:rPr lang="hr-HR" dirty="0"/>
              <a:t>algoritamske strukture</a:t>
            </a:r>
          </a:p>
        </p:txBody>
      </p:sp>
    </p:spTree>
    <p:extLst>
      <p:ext uri="{BB962C8B-B14F-4D97-AF65-F5344CB8AC3E}">
        <p14:creationId xmlns:p14="http://schemas.microsoft.com/office/powerpoint/2010/main" val="174872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522567-7E96-4D16-8A6B-8C1FC2395B94}" type="slidenum">
              <a:rPr lang="en-US" altLang="sr-Latn-RS"/>
              <a:pPr eaLnBrk="1" hangingPunct="1"/>
              <a:t>10</a:t>
            </a:fld>
            <a:endParaRPr lang="en-US" altLang="sr-Latn-R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219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Aritmetički operatori</a:t>
            </a:r>
          </a:p>
        </p:txBody>
      </p:sp>
      <p:pic>
        <p:nvPicPr>
          <p:cNvPr id="7173" name="Slika 4" descr="naredb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21" y="1685177"/>
            <a:ext cx="652938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249000" y="5244832"/>
            <a:ext cx="3327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hr-HR" sz="2800" dirty="0"/>
              <a:t>15</a:t>
            </a:r>
            <a:r>
              <a:rPr lang="hr-HR" sz="2800" b="1" dirty="0">
                <a:solidFill>
                  <a:srgbClr val="FF0000"/>
                </a:solidFill>
              </a:rPr>
              <a:t>div</a:t>
            </a:r>
            <a:r>
              <a:rPr lang="hr-HR" sz="2800" dirty="0"/>
              <a:t>5=3</a:t>
            </a:r>
          </a:p>
          <a:p>
            <a:pPr lvl="2">
              <a:defRPr/>
            </a:pPr>
            <a:r>
              <a:rPr lang="hr-HR" sz="2800" dirty="0"/>
              <a:t>15</a:t>
            </a:r>
            <a:r>
              <a:rPr lang="hr-HR" sz="2800" b="1" dirty="0">
                <a:solidFill>
                  <a:srgbClr val="FF0000"/>
                </a:solidFill>
              </a:rPr>
              <a:t>mod</a:t>
            </a:r>
            <a:r>
              <a:rPr lang="hr-HR" sz="2800" dirty="0"/>
              <a:t>5=0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66363" y="5324950"/>
            <a:ext cx="106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15:5=3</a:t>
            </a:r>
          </a:p>
          <a:p>
            <a:r>
              <a:rPr lang="hr-HR" sz="2000" b="1" dirty="0"/>
              <a:t>   0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9393072" y="4232005"/>
            <a:ext cx="171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Zadatak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8982503" y="4601338"/>
            <a:ext cx="3016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r-HR" sz="2400" dirty="0"/>
              <a:t>12div3=</a:t>
            </a:r>
          </a:p>
          <a:p>
            <a:pPr lvl="1">
              <a:defRPr/>
            </a:pPr>
            <a:r>
              <a:rPr lang="hr-HR" sz="2400" dirty="0"/>
              <a:t>18mod4=</a:t>
            </a:r>
          </a:p>
        </p:txBody>
      </p:sp>
    </p:spTree>
    <p:extLst>
      <p:ext uri="{BB962C8B-B14F-4D97-AF65-F5344CB8AC3E}">
        <p14:creationId xmlns:p14="http://schemas.microsoft.com/office/powerpoint/2010/main" val="34407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5C9C9-5D37-4A85-AA18-C88162623E3C}" type="slidenum">
              <a:rPr lang="en-US" altLang="sr-Latn-RS"/>
              <a:pPr eaLnBrk="1" hangingPunct="1"/>
              <a:t>11</a:t>
            </a:fld>
            <a:endParaRPr lang="en-US" altLang="sr-Latn-R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791" y="590934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Funkcije</a:t>
            </a:r>
          </a:p>
        </p:txBody>
      </p:sp>
      <p:pic>
        <p:nvPicPr>
          <p:cNvPr id="8197" name="Slika 4" descr="naredb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77" y="1601479"/>
            <a:ext cx="6132513" cy="29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/>
              <p:cNvSpPr/>
              <p:nvPr/>
            </p:nvSpPr>
            <p:spPr>
              <a:xfrm>
                <a:off x="3373271" y="5061942"/>
                <a:ext cx="6892120" cy="5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hr-HR" sz="2400" dirty="0"/>
                  <a:t>    →   c=</a:t>
                </a:r>
                <a:r>
                  <a:rPr lang="hr-HR" sz="2400" dirty="0" err="1"/>
                  <a:t>sqrt</a:t>
                </a:r>
                <a:r>
                  <a:rPr lang="hr-HR" sz="2400" dirty="0"/>
                  <a:t>(</a:t>
                </a:r>
                <a:r>
                  <a:rPr lang="hr-HR" sz="2400" dirty="0" err="1"/>
                  <a:t>sqr</a:t>
                </a:r>
                <a:r>
                  <a:rPr lang="hr-HR" sz="2400" dirty="0"/>
                  <a:t>(a)+</a:t>
                </a:r>
                <a:r>
                  <a:rPr lang="hr-HR" sz="2400" dirty="0" err="1"/>
                  <a:t>sqr</a:t>
                </a:r>
                <a:r>
                  <a:rPr lang="hr-HR" sz="2400" dirty="0"/>
                  <a:t>(b));</a:t>
                </a:r>
              </a:p>
            </p:txBody>
          </p:sp>
        </mc:Choice>
        <mc:Fallback xmlns=""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71" y="5061942"/>
                <a:ext cx="6892120" cy="506805"/>
              </a:xfrm>
              <a:prstGeom prst="rect">
                <a:avLst/>
              </a:prstGeom>
              <a:blipFill>
                <a:blip r:embed="rId3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2035792" y="5061942"/>
                <a:ext cx="18542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2400">
                          <a:latin typeface="Cambria Math" panose="02040503050406030204" pitchFamily="18" charset="0"/>
                        </a:rPr>
                        <m:t>primjer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92" y="5061942"/>
                <a:ext cx="1854235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97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3A05C3-E69A-43CC-81A1-07CA8B2F6390}" type="slidenum">
              <a:rPr lang="en-US" altLang="sr-Latn-RS"/>
              <a:pPr eaLnBrk="1" hangingPunct="1"/>
              <a:t>12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704" y="78778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Relacijski i logički operatori</a:t>
            </a:r>
          </a:p>
        </p:txBody>
      </p:sp>
      <p:pic>
        <p:nvPicPr>
          <p:cNvPr id="922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48" y="1812106"/>
            <a:ext cx="59293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00373"/>
              </p:ext>
            </p:extLst>
          </p:nvPr>
        </p:nvGraphicFramePr>
        <p:xfrm>
          <a:off x="4327048" y="5034349"/>
          <a:ext cx="4310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24">
                  <a:extLst>
                    <a:ext uri="{9D8B030D-6E8A-4147-A177-3AD203B41FA5}">
                      <a16:colId xmlns:a16="http://schemas.microsoft.com/office/drawing/2014/main" val="2798520193"/>
                    </a:ext>
                  </a:extLst>
                </a:gridCol>
                <a:gridCol w="2795795">
                  <a:extLst>
                    <a:ext uri="{9D8B030D-6E8A-4147-A177-3AD203B41FA5}">
                      <a16:colId xmlns:a16="http://schemas.microsoft.com/office/drawing/2014/main" val="268346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3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/>
                        <a:t>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08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/>
                        <a:t>NEGACIJA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/>
                        <a:t>LOGIČKO MNOŽENJE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9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300" b="1" dirty="0"/>
                        <a:t>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300" dirty="0"/>
                        <a:t>LOGIČKO ZBRAJANJE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8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5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16D05C-11D5-4613-B6E0-14179125C0C1}" type="slidenum">
              <a:rPr lang="en-US" altLang="sr-Latn-RS"/>
              <a:pPr eaLnBrk="1" hangingPunct="1"/>
              <a:t>13</a:t>
            </a:fld>
            <a:endParaRPr lang="en-US" altLang="sr-Latn-R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932" y="115290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Prioritet izvođenja naredbi</a:t>
            </a:r>
          </a:p>
        </p:txBody>
      </p:sp>
      <p:pic>
        <p:nvPicPr>
          <p:cNvPr id="10245" name="Slika 4" descr="naredbe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69" y="2684771"/>
            <a:ext cx="6326329" cy="259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4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D0B828-7BF3-4546-9B33-651B89103E05}" type="slidenum">
              <a:rPr lang="en-US" altLang="sr-Latn-RS"/>
              <a:pPr eaLnBrk="1" hangingPunct="1"/>
              <a:t>14</a:t>
            </a:fld>
            <a:endParaRPr lang="en-US" altLang="sr-Latn-R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49" y="2989589"/>
            <a:ext cx="9455835" cy="65497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2000" dirty="0"/>
              <a:t>Kolika je vrijednost varijable </a:t>
            </a:r>
            <a:r>
              <a:rPr lang="hr-HR" altLang="sr-Latn-RS" sz="2000" b="1" dirty="0"/>
              <a:t>a i b </a:t>
            </a:r>
            <a:r>
              <a:rPr lang="hr-HR" altLang="sr-Latn-RS" sz="2000" dirty="0"/>
              <a:t>nakon izvršenja sljedećeg isječka programa?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695" y="835220"/>
            <a:ext cx="8229600" cy="21069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hr-HR" sz="1600" dirty="0"/>
          </a:p>
          <a:p>
            <a:pPr lvl="2" eaLnBrk="1" hangingPunct="1">
              <a:buFontTx/>
              <a:buNone/>
              <a:defRPr/>
            </a:pPr>
            <a:r>
              <a:rPr lang="hr-H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a:=15mod5 +12div3</a:t>
            </a:r>
            <a:endParaRPr lang="hr-HR" sz="2400" dirty="0">
              <a:solidFill>
                <a:srgbClr val="FF0000"/>
              </a:solidFill>
            </a:endParaRPr>
          </a:p>
          <a:p>
            <a:pPr lvl="2" eaLnBrk="1" hangingPunct="1">
              <a:buFontTx/>
              <a:buNone/>
              <a:defRPr/>
            </a:pPr>
            <a:r>
              <a:rPr lang="hr-HR" sz="2400" dirty="0"/>
              <a:t>a:=0+4;</a:t>
            </a:r>
          </a:p>
          <a:p>
            <a:pPr lvl="2" eaLnBrk="1" hangingPunct="1">
              <a:buFontTx/>
              <a:buNone/>
              <a:defRPr/>
            </a:pPr>
            <a:r>
              <a:rPr lang="hr-HR" sz="2400" dirty="0"/>
              <a:t>a:=4;</a:t>
            </a:r>
            <a:endParaRPr lang="hr-HR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hr-HR" sz="1600" dirty="0"/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6228067" y="1323523"/>
            <a:ext cx="331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rgbClr val="FF0000"/>
                </a:solidFill>
              </a:rPr>
              <a:t>(15mod5=0, 12div3=4)</a:t>
            </a:r>
            <a:endParaRPr lang="hr-HR" altLang="sr-Latn-RS" sz="2400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311581" y="287011"/>
            <a:ext cx="2250487" cy="6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800" dirty="0"/>
              <a:t>Primjer</a:t>
            </a:r>
            <a:endParaRPr lang="hr-HR" altLang="sr-Latn-RS" sz="40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80148" y="2960317"/>
            <a:ext cx="8229600" cy="210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600" dirty="0"/>
          </a:p>
          <a:p>
            <a:pPr lvl="2">
              <a:buFontTx/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a:=8;</a:t>
            </a:r>
            <a:endParaRPr lang="hr-HR" sz="2000" dirty="0">
              <a:solidFill>
                <a:srgbClr val="FF0000"/>
              </a:solidFill>
            </a:endParaRPr>
          </a:p>
          <a:p>
            <a:pPr lvl="2">
              <a:buFontTx/>
              <a:buNone/>
              <a:defRPr/>
            </a:pPr>
            <a:r>
              <a:rPr lang="hr-HR" sz="2000" dirty="0"/>
              <a:t>b:=5;</a:t>
            </a:r>
          </a:p>
          <a:p>
            <a:pPr lvl="2">
              <a:buFontTx/>
              <a:buNone/>
              <a:defRPr/>
            </a:pPr>
            <a:r>
              <a:rPr lang="hr-HR" sz="2000" dirty="0"/>
              <a:t>b:=a+sqrt(sqr(b)-2*a);</a:t>
            </a:r>
            <a:endParaRPr lang="hr-HR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hr-HR" sz="16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42049" y="897151"/>
            <a:ext cx="9455835" cy="654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000" dirty="0"/>
              <a:t>Kolika je vrijednost varijable </a:t>
            </a:r>
            <a:r>
              <a:rPr lang="hr-HR" altLang="sr-Latn-RS" sz="2000" b="1" dirty="0"/>
              <a:t>a</a:t>
            </a:r>
            <a:r>
              <a:rPr lang="hr-HR" altLang="sr-Latn-RS" sz="2000" dirty="0"/>
              <a:t> nakon izvršenja sljedećeg isječka programa?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61259" y="2362198"/>
            <a:ext cx="2250487" cy="6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400" dirty="0">
                <a:solidFill>
                  <a:schemeClr val="tx2"/>
                </a:solidFill>
              </a:rPr>
              <a:t>Zadaci</a:t>
            </a:r>
            <a:endParaRPr lang="hr-HR" altLang="sr-Latn-RS" sz="4000" dirty="0">
              <a:solidFill>
                <a:schemeClr val="tx2"/>
              </a:solidFill>
            </a:endParaRP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6469965" y="4150292"/>
            <a:ext cx="4071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 dirty="0" err="1">
                <a:latin typeface="+mn-lt"/>
              </a:rPr>
              <a:t>sqr</a:t>
            </a:r>
            <a:r>
              <a:rPr lang="hr-HR" altLang="sr-Latn-RS" sz="2000" dirty="0">
                <a:latin typeface="+mn-lt"/>
              </a:rPr>
              <a:t>(5)=25, </a:t>
            </a:r>
            <a:r>
              <a:rPr lang="hr-HR" altLang="sr-Latn-RS" sz="2000" dirty="0" err="1">
                <a:latin typeface="+mn-lt"/>
              </a:rPr>
              <a:t>sqrt</a:t>
            </a:r>
            <a:r>
              <a:rPr lang="hr-HR" altLang="sr-Latn-RS" sz="2000" dirty="0">
                <a:latin typeface="+mn-lt"/>
              </a:rPr>
              <a:t>(9)=3, b:=11;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00150" y="4613990"/>
            <a:ext cx="8348389" cy="1628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dirty="0"/>
          </a:p>
          <a:p>
            <a:pPr lvl="2">
              <a:buFontTx/>
              <a:buNone/>
              <a:defRPr/>
            </a:pPr>
            <a:r>
              <a:rPr lang="hr-HR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a:=2;</a:t>
            </a:r>
            <a:endParaRPr lang="hr-HR" sz="2000" dirty="0">
              <a:solidFill>
                <a:srgbClr val="FF0000"/>
              </a:solidFill>
            </a:endParaRPr>
          </a:p>
          <a:p>
            <a:pPr lvl="2">
              <a:buFontTx/>
              <a:buNone/>
              <a:defRPr/>
            </a:pPr>
            <a:r>
              <a:rPr lang="hr-HR" sz="2000" dirty="0"/>
              <a:t>b:=3;</a:t>
            </a:r>
          </a:p>
          <a:p>
            <a:pPr lvl="2">
              <a:buFontTx/>
              <a:buNone/>
              <a:defRPr/>
            </a:pPr>
            <a:r>
              <a:rPr lang="hr-HR" sz="2000" dirty="0"/>
              <a:t>c:=4;</a:t>
            </a:r>
          </a:p>
          <a:p>
            <a:pPr lvl="2">
              <a:buFontTx/>
              <a:buNone/>
              <a:defRPr/>
            </a:pPr>
            <a:r>
              <a:rPr lang="hr-HR" sz="2000" dirty="0"/>
              <a:t>d:= (a&lt;b) I (b&lt;c) ILI NE (c&gt;</a:t>
            </a:r>
            <a:r>
              <a:rPr lang="hr-HR" sz="2000" dirty="0" err="1"/>
              <a:t>a+b</a:t>
            </a:r>
            <a:r>
              <a:rPr lang="hr-HR" sz="2000" dirty="0"/>
              <a:t>);  </a:t>
            </a:r>
            <a:endParaRPr lang="hr-HR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hr-HR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00149" y="4688907"/>
            <a:ext cx="9455835" cy="6549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1800" dirty="0"/>
              <a:t>Kolika je vrijednost varijable </a:t>
            </a:r>
            <a:r>
              <a:rPr lang="hr-HR" altLang="sr-Latn-RS" sz="1800" b="1" dirty="0"/>
              <a:t>d </a:t>
            </a:r>
            <a:r>
              <a:rPr lang="hr-HR" altLang="sr-Latn-RS" sz="1800" dirty="0"/>
              <a:t>nakon izvršenja sljedećeg isječka programa? 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6969261" y="6309844"/>
            <a:ext cx="4071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 dirty="0">
                <a:latin typeface="+mn-lt"/>
              </a:rPr>
              <a:t>c:=1; (</a:t>
            </a:r>
            <a:r>
              <a:rPr lang="hr-HR" altLang="sr-Latn-RS" sz="2000" dirty="0" err="1">
                <a:latin typeface="+mn-lt"/>
              </a:rPr>
              <a:t>true</a:t>
            </a:r>
            <a:r>
              <a:rPr lang="hr-HR" altLang="sr-Latn-RS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4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7" grpId="0"/>
      <p:bldP spid="10" grpId="0"/>
      <p:bldP spid="11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D766AB-BEBD-41D4-8F8E-D2C1DBC09FF4}" type="slidenum">
              <a:rPr lang="en-US" altLang="sr-Latn-RS"/>
              <a:pPr eaLnBrk="1" hangingPunct="1"/>
              <a:t>15</a:t>
            </a:fld>
            <a:endParaRPr lang="en-US" altLang="sr-Latn-R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935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Grananje u programu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156" y="1959249"/>
            <a:ext cx="8229600" cy="4525963"/>
          </a:xfrm>
        </p:spPr>
        <p:txBody>
          <a:bodyPr/>
          <a:lstStyle/>
          <a:p>
            <a:pPr eaLnBrk="1" hangingPunct="1"/>
            <a:r>
              <a:rPr lang="hr-HR" altLang="sr-Latn-RS" dirty="0"/>
              <a:t>Instrukcije koje treba obaviti ponekad ovise o ispunjenju određenog uvjeta</a:t>
            </a:r>
          </a:p>
          <a:p>
            <a:pPr eaLnBrk="1" hangingPunct="1"/>
            <a:r>
              <a:rPr lang="hr-HR" altLang="sr-Latn-RS" dirty="0"/>
              <a:t>Program se može odvijati različitim tijekovima (granama)</a:t>
            </a:r>
          </a:p>
          <a:p>
            <a:pPr eaLnBrk="1" hangingPunct="1"/>
            <a:r>
              <a:rPr lang="hr-HR" altLang="sr-Latn-RS" dirty="0"/>
              <a:t>Instrukcije grananja možemo nazvati instrukcijama za određivanje tijeka programa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00531" y="4352145"/>
            <a:ext cx="8915400" cy="129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dirty="0"/>
              <a:t>Ključne riječi instrukcije za određivanje tijeka programa:</a:t>
            </a:r>
          </a:p>
          <a:p>
            <a:pPr>
              <a:buFontTx/>
              <a:buNone/>
            </a:pPr>
            <a:r>
              <a:rPr lang="hr-HR" altLang="sr-Latn-RS" b="1" dirty="0"/>
              <a:t>	</a:t>
            </a:r>
            <a:r>
              <a:rPr lang="hr-HR" altLang="sr-Latn-RS" b="1" u="sng" dirty="0"/>
              <a:t>ako je</a:t>
            </a:r>
            <a:r>
              <a:rPr lang="hr-HR" altLang="sr-Latn-RS" b="1" dirty="0"/>
              <a:t>…</a:t>
            </a:r>
            <a:r>
              <a:rPr lang="hr-HR" altLang="sr-Latn-RS" b="1" u="sng" dirty="0"/>
              <a:t>onda</a:t>
            </a:r>
            <a:r>
              <a:rPr lang="hr-HR" altLang="sr-Latn-RS" b="1" dirty="0"/>
              <a:t>…</a:t>
            </a:r>
            <a:r>
              <a:rPr lang="hr-HR" altLang="sr-Latn-RS" b="1" u="sng" dirty="0"/>
              <a:t>inače</a:t>
            </a:r>
            <a:r>
              <a:rPr lang="hr-HR" altLang="sr-Latn-RS" dirty="0"/>
              <a:t>	(</a:t>
            </a:r>
            <a:r>
              <a:rPr lang="hr-HR" altLang="sr-Latn-RS" u="sng" dirty="0" err="1"/>
              <a:t>if</a:t>
            </a:r>
            <a:r>
              <a:rPr lang="hr-HR" altLang="sr-Latn-RS" dirty="0"/>
              <a:t>, </a:t>
            </a:r>
            <a:r>
              <a:rPr lang="hr-HR" altLang="sr-Latn-RS" u="sng" dirty="0" err="1"/>
              <a:t>then</a:t>
            </a:r>
            <a:r>
              <a:rPr lang="hr-HR" altLang="sr-Latn-RS" dirty="0"/>
              <a:t>, </a:t>
            </a:r>
            <a:r>
              <a:rPr lang="hr-HR" altLang="sr-Latn-RS" u="sng" dirty="0" err="1"/>
              <a:t>else</a:t>
            </a:r>
            <a:r>
              <a:rPr lang="hr-HR" altLang="sr-Latn-RS" dirty="0"/>
              <a:t>)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2091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F24596-2495-47C2-A695-884A71CA47D8}" type="slidenum">
              <a:rPr lang="en-US" altLang="sr-Latn-RS"/>
              <a:pPr eaLnBrk="1" hangingPunct="1"/>
              <a:t>16</a:t>
            </a:fld>
            <a:endParaRPr lang="en-US" altLang="sr-Latn-R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583306"/>
            <a:ext cx="3256952" cy="284313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</a:t>
            </a:r>
            <a:r>
              <a:rPr lang="hr-HR" altLang="sr-Latn-RS" b="1" u="sng" dirty="0"/>
              <a:t>ako</a:t>
            </a:r>
            <a:r>
              <a:rPr lang="hr-HR" altLang="sr-Latn-RS" u="sng" dirty="0"/>
              <a:t> </a:t>
            </a:r>
            <a:r>
              <a:rPr lang="hr-HR" altLang="sr-Latn-RS" b="1" u="sng" dirty="0"/>
              <a:t>je</a:t>
            </a:r>
            <a:r>
              <a:rPr lang="hr-HR" altLang="sr-Latn-RS" dirty="0"/>
              <a:t> UVJET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		</a:t>
            </a:r>
            <a:r>
              <a:rPr lang="hr-HR" altLang="sr-Latn-RS" b="1" u="sng" dirty="0"/>
              <a:t>onda</a:t>
            </a: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			naredba 1;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		</a:t>
            </a:r>
            <a:r>
              <a:rPr lang="hr-HR" altLang="sr-Latn-RS" b="1" u="sng" dirty="0"/>
              <a:t>inače</a:t>
            </a: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			naredba 2;</a:t>
            </a:r>
          </a:p>
          <a:p>
            <a:pPr marL="0" indent="0">
              <a:buNone/>
            </a:pPr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  <p:pic>
        <p:nvPicPr>
          <p:cNvPr id="6" name="Slika 4" descr="grananj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3" t="18214" r="807" b="2087"/>
          <a:stretch>
            <a:fillRect/>
          </a:stretch>
        </p:blipFill>
        <p:spPr bwMode="auto">
          <a:xfrm>
            <a:off x="7047875" y="2850217"/>
            <a:ext cx="4737488" cy="25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047877" y="1493840"/>
            <a:ext cx="3760033" cy="6397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Dijagram tijeka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82643" y="1493840"/>
            <a:ext cx="3670092" cy="63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4000" dirty="0" err="1"/>
              <a:t>Pseudokod</a:t>
            </a:r>
            <a:endParaRPr lang="hr-HR" alt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248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369058-1952-4622-8666-EF1628DFFAFD}" type="slidenum">
              <a:rPr lang="en-US" altLang="sr-Latn-RS"/>
              <a:pPr eaLnBrk="1" hangingPunct="1"/>
              <a:t>17</a:t>
            </a:fld>
            <a:endParaRPr lang="en-US" altLang="sr-Latn-R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600202"/>
            <a:ext cx="8229600" cy="10080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3200"/>
              <a:t>Koja će vrijednost biti prikazana na ekranu ako je x:=7, a y:=3?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2852738"/>
            <a:ext cx="8229600" cy="33845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u="sng" dirty="0"/>
              <a:t>ulaz </a:t>
            </a:r>
            <a:r>
              <a:rPr lang="hr-HR" altLang="sr-Latn-RS" dirty="0"/>
              <a:t>(</a:t>
            </a:r>
            <a:r>
              <a:rPr lang="hr-HR" altLang="sr-Latn-RS" dirty="0" err="1"/>
              <a:t>x,y</a:t>
            </a:r>
            <a:r>
              <a:rPr lang="hr-HR" altLang="sr-Latn-RS" dirty="0"/>
              <a:t>);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ako je</a:t>
            </a:r>
            <a:r>
              <a:rPr lang="hr-HR" altLang="sr-Latn-RS" dirty="0"/>
              <a:t> x&gt;y 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</a:t>
            </a:r>
            <a:r>
              <a:rPr lang="hr-HR" altLang="sr-Latn-RS" u="sng" dirty="0"/>
              <a:t>onda</a:t>
            </a:r>
            <a:r>
              <a:rPr lang="hr-HR" altLang="sr-Latn-RS" dirty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z:=x;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</a:t>
            </a:r>
            <a:r>
              <a:rPr lang="hr-HR" altLang="sr-Latn-RS" u="sng" dirty="0"/>
              <a:t>inače</a:t>
            </a:r>
            <a:r>
              <a:rPr lang="hr-HR" altLang="sr-Latn-RS" dirty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             z:=y;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izlaz </a:t>
            </a:r>
            <a:r>
              <a:rPr lang="hr-HR" altLang="sr-Latn-RS" dirty="0"/>
              <a:t>(z);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096002" y="3789363"/>
            <a:ext cx="1800225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>
                <a:latin typeface="+mn-lt"/>
              </a:rPr>
              <a:t>Ispitamo uvjet</a:t>
            </a: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6024563" y="2781301"/>
            <a:ext cx="2303463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>
                <a:latin typeface="+mn-lt"/>
              </a:rPr>
              <a:t>Uvrstimo vrijednosti za varijable x i y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6096002" y="4724400"/>
            <a:ext cx="3529013" cy="12003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>
                <a:latin typeface="+mn-lt"/>
              </a:rPr>
              <a:t>Kako je 7&gt;3 vrijednost varijable z bit će jednaka vrijednosti varijable x, a to je broj 7.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3627439" y="3448050"/>
            <a:ext cx="2397124" cy="4841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>
                <a:solidFill>
                  <a:schemeClr val="tx2"/>
                </a:solidFill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3519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6A5F0-5FBB-43C1-A34F-25314B2F1271}" type="slidenum">
              <a:rPr lang="en-US" altLang="sr-Latn-RS"/>
              <a:pPr eaLnBrk="1" hangingPunct="1"/>
              <a:t>18</a:t>
            </a:fld>
            <a:endParaRPr lang="en-US" altLang="sr-Latn-R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1021070"/>
            <a:ext cx="9922579" cy="494124"/>
          </a:xfrm>
        </p:spPr>
        <p:txBody>
          <a:bodyPr>
            <a:noAutofit/>
          </a:bodyPr>
          <a:lstStyle/>
          <a:p>
            <a:pPr algn="l" eaLnBrk="1" hangingPunct="1"/>
            <a:r>
              <a:rPr lang="hr-HR" altLang="sr-Latn-RS" sz="2400" dirty="0"/>
              <a:t>Što će ispisati sljedeći dio programa, ako je početna vrijednost varijable t=21?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3325" y="2275670"/>
            <a:ext cx="7250243" cy="402769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hr-HR" altLang="sr-Latn-RS" sz="2400" dirty="0"/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ako je</a:t>
            </a:r>
            <a:r>
              <a:rPr lang="hr-HR" altLang="sr-Latn-RS" sz="2400" dirty="0"/>
              <a:t> </a:t>
            </a:r>
            <a:r>
              <a:rPr lang="hr-HR" altLang="sr-Latn-RS" sz="2400" b="1" dirty="0"/>
              <a:t>t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mod</a:t>
            </a:r>
            <a:r>
              <a:rPr lang="hr-HR" altLang="sr-Latn-RS" sz="2400" dirty="0"/>
              <a:t> 2 = 0</a:t>
            </a:r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onda</a:t>
            </a:r>
            <a:r>
              <a:rPr lang="hr-HR" altLang="sr-Latn-RS" sz="2400" dirty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sz="2400" dirty="0"/>
              <a:t>	t:= t div 2 + 1;</a:t>
            </a:r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inače</a:t>
            </a:r>
            <a:endParaRPr lang="hr-HR" altLang="sr-Latn-RS" sz="2400" dirty="0"/>
          </a:p>
          <a:p>
            <a:pPr eaLnBrk="1" hangingPunct="1">
              <a:buFontTx/>
              <a:buNone/>
            </a:pPr>
            <a:r>
              <a:rPr lang="hr-HR" altLang="sr-Latn-RS" sz="2400" dirty="0"/>
              <a:t>	t:= 3*t;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981201" y="274641"/>
            <a:ext cx="1916243" cy="5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800" dirty="0">
                <a:solidFill>
                  <a:schemeClr val="tx2"/>
                </a:solidFill>
                <a:latin typeface="+mj-lt"/>
              </a:rPr>
              <a:t>Zadatak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6096002" y="3789363"/>
            <a:ext cx="1800225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>
                <a:latin typeface="+mn-lt"/>
              </a:rPr>
              <a:t>Ispitamo uvjet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6024563" y="2781301"/>
            <a:ext cx="2303463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dirty="0">
                <a:latin typeface="+mn-lt"/>
              </a:rPr>
              <a:t>Uvrstimo vrijednosti za varijablu </a:t>
            </a:r>
            <a:r>
              <a:rPr lang="hr-HR" altLang="sr-Latn-RS" b="1" dirty="0">
                <a:latin typeface="+mn-lt"/>
              </a:rPr>
              <a:t>t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6096002" y="4724401"/>
            <a:ext cx="3529013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dirty="0">
                <a:latin typeface="+mn-lt"/>
              </a:rPr>
              <a:t>Kako 21 </a:t>
            </a:r>
            <a:r>
              <a:rPr lang="hr-HR" altLang="sr-Latn-RS" dirty="0" err="1">
                <a:latin typeface="+mn-lt"/>
              </a:rPr>
              <a:t>mod</a:t>
            </a:r>
            <a:r>
              <a:rPr lang="hr-HR" altLang="sr-Latn-RS" dirty="0">
                <a:latin typeface="+mn-lt"/>
              </a:rPr>
              <a:t> 2 nije 0 izvršiti će se druga naredba pa je t=63</a:t>
            </a:r>
          </a:p>
        </p:txBody>
      </p:sp>
    </p:spTree>
    <p:extLst>
      <p:ext uri="{BB962C8B-B14F-4D97-AF65-F5344CB8AC3E}">
        <p14:creationId xmlns:p14="http://schemas.microsoft.com/office/powerpoint/2010/main" val="2814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6A5F0-5FBB-43C1-A34F-25314B2F1271}" type="slidenum">
              <a:rPr lang="en-US" altLang="sr-Latn-RS"/>
              <a:pPr eaLnBrk="1" hangingPunct="1"/>
              <a:t>19</a:t>
            </a:fld>
            <a:endParaRPr lang="en-US" altLang="sr-Latn-R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1021070"/>
            <a:ext cx="9922579" cy="494124"/>
          </a:xfrm>
        </p:spPr>
        <p:txBody>
          <a:bodyPr>
            <a:noAutofit/>
          </a:bodyPr>
          <a:lstStyle/>
          <a:p>
            <a:pPr algn="l" eaLnBrk="1" hangingPunct="1"/>
            <a:r>
              <a:rPr lang="hr-HR" altLang="sr-Latn-RS" sz="2400" dirty="0"/>
              <a:t>Napiši algoritam (</a:t>
            </a:r>
            <a:r>
              <a:rPr lang="hr-HR" altLang="sr-Latn-RS" sz="2400" dirty="0" err="1"/>
              <a:t>pseudokod</a:t>
            </a:r>
            <a:r>
              <a:rPr lang="hr-HR" altLang="sr-Latn-RS" sz="2400" dirty="0"/>
              <a:t> i dijagram tijeka) za dijeljenje dvaju brojeva.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3325" y="2275670"/>
            <a:ext cx="7250243" cy="402769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hr-HR" altLang="sr-Latn-RS" sz="2400" u="sng" dirty="0"/>
              <a:t>ulaz</a:t>
            </a:r>
            <a:r>
              <a:rPr lang="hr-HR" altLang="sr-Latn-RS" sz="2400" dirty="0"/>
              <a:t> (</a:t>
            </a:r>
            <a:r>
              <a:rPr lang="hr-HR" altLang="sr-Latn-RS" sz="2400" dirty="0" err="1"/>
              <a:t>a,b</a:t>
            </a:r>
            <a:r>
              <a:rPr lang="hr-HR" altLang="sr-Latn-RS" sz="2400" dirty="0"/>
              <a:t>);</a:t>
            </a:r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ako je</a:t>
            </a:r>
            <a:r>
              <a:rPr lang="hr-HR" altLang="sr-Latn-RS" sz="2400" dirty="0"/>
              <a:t> b=0</a:t>
            </a:r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onda</a:t>
            </a:r>
            <a:r>
              <a:rPr lang="hr-HR" altLang="sr-Latn-RS" sz="2400" dirty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sz="2400" dirty="0"/>
              <a:t>	</a:t>
            </a:r>
            <a:r>
              <a:rPr lang="hr-HR" altLang="sr-Latn-RS" sz="2400" u="sng" dirty="0"/>
              <a:t>izlaz</a:t>
            </a:r>
            <a:r>
              <a:rPr lang="hr-HR" altLang="sr-Latn-RS" sz="2400" dirty="0"/>
              <a:t> („Dijeljenje s 0 nije dopušteno.“);</a:t>
            </a:r>
          </a:p>
          <a:p>
            <a:pPr eaLnBrk="1" hangingPunct="1">
              <a:buFontTx/>
              <a:buNone/>
            </a:pPr>
            <a:r>
              <a:rPr lang="hr-HR" altLang="sr-Latn-RS" sz="2400" u="sng" dirty="0"/>
              <a:t>inače</a:t>
            </a:r>
            <a:endParaRPr lang="hr-HR" altLang="sr-Latn-RS" sz="2400" dirty="0"/>
          </a:p>
          <a:p>
            <a:pPr eaLnBrk="1" hangingPunct="1">
              <a:buFontTx/>
              <a:buNone/>
            </a:pPr>
            <a:r>
              <a:rPr lang="hr-HR" altLang="sr-Latn-RS" sz="2400" dirty="0"/>
              <a:t>	{</a:t>
            </a:r>
          </a:p>
          <a:p>
            <a:pPr eaLnBrk="1" hangingPunct="1">
              <a:buFontTx/>
              <a:buNone/>
            </a:pPr>
            <a:r>
              <a:rPr lang="hr-HR" altLang="sr-Latn-RS" sz="2400" dirty="0"/>
              <a:t>		c:=a/b;</a:t>
            </a:r>
          </a:p>
          <a:p>
            <a:pPr eaLnBrk="1" hangingPunct="1">
              <a:buFontTx/>
              <a:buNone/>
            </a:pPr>
            <a:r>
              <a:rPr lang="hr-HR" altLang="sr-Latn-RS" sz="2400" dirty="0"/>
              <a:t>		</a:t>
            </a:r>
            <a:r>
              <a:rPr lang="hr-HR" altLang="sr-Latn-RS" sz="2400" u="sng" dirty="0"/>
              <a:t>izlaz</a:t>
            </a:r>
            <a:r>
              <a:rPr lang="hr-HR" altLang="sr-Latn-RS" sz="2400" dirty="0"/>
              <a:t> (c);</a:t>
            </a:r>
          </a:p>
          <a:p>
            <a:pPr eaLnBrk="1" hangingPunct="1">
              <a:buFontTx/>
              <a:buNone/>
            </a:pPr>
            <a:r>
              <a:rPr lang="hr-HR" altLang="sr-Latn-RS" sz="2400" dirty="0"/>
              <a:t>	}</a:t>
            </a:r>
          </a:p>
          <a:p>
            <a:pPr eaLnBrk="1" hangingPunct="1"/>
            <a:endParaRPr lang="hr-HR" altLang="sr-Latn-RS" dirty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1981201" y="274641"/>
            <a:ext cx="1916243" cy="5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800" dirty="0">
                <a:solidFill>
                  <a:schemeClr val="tx2"/>
                </a:solidFill>
                <a:latin typeface="+mj-lt"/>
              </a:rPr>
              <a:t>Primjer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8172" r="47151" b="11781"/>
          <a:stretch>
            <a:fillRect/>
          </a:stretch>
        </p:blipFill>
        <p:spPr bwMode="auto">
          <a:xfrm>
            <a:off x="8253413" y="1515194"/>
            <a:ext cx="393858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05C28D-575A-4F38-80D9-D48F356D927F}" type="slidenum">
              <a:rPr lang="en-US" altLang="sr-Latn-RS"/>
              <a:pPr eaLnBrk="1" hangingPunct="1"/>
              <a:t>2</a:t>
            </a:fld>
            <a:endParaRPr lang="en-US" altLang="sr-Latn-R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760" y="50679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Algoritam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628776"/>
            <a:ext cx="8915400" cy="191964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/>
              <a:t>Algoritam</a:t>
            </a:r>
            <a:r>
              <a:rPr lang="hr-HR" altLang="sr-Latn-RS" dirty="0"/>
              <a:t> je uputa (naputak) za rješavanje nekog zadatka. </a:t>
            </a:r>
          </a:p>
          <a:p>
            <a:pPr eaLnBrk="1" hangingPunct="1"/>
            <a:r>
              <a:rPr lang="hr-HR" altLang="sr-Latn-RS" dirty="0"/>
              <a:t>Algoritam napisan u nekom programskom jeziku naziva se </a:t>
            </a:r>
            <a:r>
              <a:rPr lang="hr-HR" altLang="sr-Latn-RS" b="1" dirty="0"/>
              <a:t>program</a:t>
            </a:r>
            <a:r>
              <a:rPr lang="hr-HR" altLang="sr-Latn-RS" dirty="0"/>
              <a:t>. </a:t>
            </a:r>
          </a:p>
          <a:p>
            <a:pPr eaLnBrk="1" hangingPunct="1"/>
            <a:r>
              <a:rPr lang="hr-HR" altLang="sr-Latn-RS" dirty="0"/>
              <a:t>Treba biti jasno napisan.</a:t>
            </a:r>
          </a:p>
          <a:p>
            <a:pPr eaLnBrk="1" hangingPunct="1"/>
            <a:r>
              <a:rPr lang="hr-HR" altLang="sr-Latn-RS" dirty="0"/>
              <a:t>Svaki korak opisuje se </a:t>
            </a:r>
            <a:r>
              <a:rPr lang="hr-HR" altLang="sr-Latn-RS" b="1" dirty="0"/>
              <a:t>instrukcijom (naredbom)</a:t>
            </a:r>
            <a:r>
              <a:rPr lang="hr-HR" altLang="sr-Latn-RS" dirty="0"/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5501" y="4469643"/>
            <a:ext cx="7632961" cy="58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dirty="0"/>
              <a:t>Za svaki algoritam treba definirati: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668011" y="3078495"/>
            <a:ext cx="3108325" cy="3527427"/>
            <a:chOff x="2916238" y="2205038"/>
            <a:chExt cx="3108325" cy="3527426"/>
          </a:xfrm>
        </p:grpSpPr>
        <p:sp>
          <p:nvSpPr>
            <p:cNvPr id="7" name="Zaobljeni pravokutnik 6"/>
            <p:cNvSpPr/>
            <p:nvPr/>
          </p:nvSpPr>
          <p:spPr>
            <a:xfrm>
              <a:off x="2927351" y="2205038"/>
              <a:ext cx="1655763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dirty="0">
                  <a:solidFill>
                    <a:schemeClr val="tx1"/>
                  </a:solidFill>
                </a:rPr>
                <a:t>POČETNI OBJEKTI</a:t>
              </a:r>
            </a:p>
          </p:txBody>
        </p:sp>
        <p:sp>
          <p:nvSpPr>
            <p:cNvPr id="8" name="Zaobljeni pravokutnik 7"/>
            <p:cNvSpPr/>
            <p:nvPr/>
          </p:nvSpPr>
          <p:spPr>
            <a:xfrm>
              <a:off x="2916238" y="4941889"/>
              <a:ext cx="1657350" cy="7905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dirty="0">
                  <a:solidFill>
                    <a:schemeClr val="tx1"/>
                  </a:solidFill>
                </a:rPr>
                <a:t>ZAVRŠNI OBJEKTI</a:t>
              </a:r>
            </a:p>
          </p:txBody>
        </p:sp>
        <p:cxnSp>
          <p:nvCxnSpPr>
            <p:cNvPr id="9" name="Ravni poveznik sa strelicom 8"/>
            <p:cNvCxnSpPr>
              <a:stCxn id="7" idx="2"/>
              <a:endCxn id="8" idx="0"/>
            </p:cNvCxnSpPr>
            <p:nvPr/>
          </p:nvCxnSpPr>
          <p:spPr>
            <a:xfrm flipH="1">
              <a:off x="3744913" y="2997200"/>
              <a:ext cx="11112" cy="19446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niOkvir 9"/>
            <p:cNvSpPr txBox="1">
              <a:spLocks noChangeArrowheads="1"/>
            </p:cNvSpPr>
            <p:nvPr/>
          </p:nvSpPr>
          <p:spPr bwMode="auto">
            <a:xfrm>
              <a:off x="4079875" y="3860800"/>
              <a:ext cx="1944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/>
                <a:t>ALGORITAMSKI PROCES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89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5A07C2-5075-4693-9B2B-59D682A1236E}" type="slidenum">
              <a:rPr lang="en-US" altLang="sr-Latn-RS"/>
              <a:pPr eaLnBrk="1" hangingPunct="1"/>
              <a:t>20</a:t>
            </a:fld>
            <a:endParaRPr lang="en-US" altLang="sr-Latn-R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84313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/>
              <a:t>Što će biti rezultat sljedećeg algoritma ako je </a:t>
            </a:r>
          </a:p>
          <a:p>
            <a:pPr eaLnBrk="1" hangingPunct="1">
              <a:buFontTx/>
              <a:buNone/>
            </a:pPr>
            <a:r>
              <a:rPr lang="hr-HR" altLang="sr-Latn-RS" sz="2800"/>
              <a:t>a=4, b=6?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3250" r="35529" b="12766"/>
          <a:stretch>
            <a:fillRect/>
          </a:stretch>
        </p:blipFill>
        <p:spPr bwMode="auto">
          <a:xfrm>
            <a:off x="3935415" y="2171700"/>
            <a:ext cx="4689475" cy="461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ni poveznik sa strelicom 7"/>
          <p:cNvCxnSpPr/>
          <p:nvPr/>
        </p:nvCxnSpPr>
        <p:spPr>
          <a:xfrm>
            <a:off x="4800600" y="2276475"/>
            <a:ext cx="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4800602" y="3573464"/>
            <a:ext cx="1216025" cy="9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6024563" y="3573463"/>
            <a:ext cx="0" cy="5762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5087940" y="4149725"/>
            <a:ext cx="9350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5087939" y="4149726"/>
            <a:ext cx="0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5159375" y="5373689"/>
            <a:ext cx="0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dirty="0">
                <a:solidFill>
                  <a:schemeClr val="tx2"/>
                </a:solidFill>
              </a:rPr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8679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4E93D6-9BD0-40C3-B807-729121708C39}" type="slidenum">
              <a:rPr lang="en-US" altLang="sr-Latn-RS"/>
              <a:pPr eaLnBrk="1" hangingPunct="1"/>
              <a:t>21</a:t>
            </a:fld>
            <a:endParaRPr lang="en-US" altLang="sr-Latn-R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21043" y="873707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Petlje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2400" dirty="0"/>
              <a:t>Petlja je skup naredaba (ili samo jedna naredba) koje se </a:t>
            </a:r>
            <a:r>
              <a:rPr lang="hr-HR" altLang="sr-Latn-RS" sz="2400" b="1" dirty="0"/>
              <a:t>ponavljaju</a:t>
            </a:r>
            <a:r>
              <a:rPr lang="hr-HR" altLang="sr-Latn-RS" sz="2400" dirty="0"/>
              <a:t> nekoliko puta tijekom izvršavanja programa.</a:t>
            </a:r>
          </a:p>
          <a:p>
            <a:pPr eaLnBrk="1" hangingPunct="1"/>
            <a:r>
              <a:rPr lang="hr-HR" altLang="sr-Latn-RS" sz="2400" dirty="0"/>
              <a:t>ponavljanje ovisi o ispunjenju nekog uvjeta</a:t>
            </a:r>
          </a:p>
          <a:p>
            <a:pPr eaLnBrk="1" hangingPunct="1"/>
            <a:r>
              <a:rPr lang="hr-HR" altLang="sr-Latn-RS" sz="2400" dirty="0"/>
              <a:t>dvije vrste petlji:</a:t>
            </a:r>
          </a:p>
          <a:p>
            <a:pPr lvl="1" eaLnBrk="1" hangingPunct="1"/>
            <a:r>
              <a:rPr lang="hr-HR" altLang="sr-Latn-RS" sz="2000" b="1" dirty="0"/>
              <a:t>petlje s unaprijed zadanim brojem ponavljanja</a:t>
            </a:r>
          </a:p>
          <a:p>
            <a:pPr lvl="1" eaLnBrk="1" hangingPunct="1"/>
            <a:r>
              <a:rPr lang="hr-HR" altLang="sr-Latn-RS" sz="2000" b="1" dirty="0"/>
              <a:t>petlje kod kojih broj ponavljanje ovisi o ispunjenju nekog uvjeta</a:t>
            </a:r>
          </a:p>
        </p:txBody>
      </p:sp>
    </p:spTree>
    <p:extLst>
      <p:ext uri="{BB962C8B-B14F-4D97-AF65-F5344CB8AC3E}">
        <p14:creationId xmlns:p14="http://schemas.microsoft.com/office/powerpoint/2010/main" val="186003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554638" y="747895"/>
            <a:ext cx="756951" cy="4762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1B54B-F8EA-4E0B-A765-6BC05ED340E5}" type="slidenum">
              <a:rPr lang="en-US" altLang="sr-Latn-RS"/>
              <a:pPr eaLnBrk="1" hangingPunct="1"/>
              <a:t>22</a:t>
            </a:fld>
            <a:endParaRPr lang="en-US" altLang="sr-Latn-R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3" y="260351"/>
            <a:ext cx="8353425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/>
              <a:t>Petlja kod koje je unaprijed zadan broj</a:t>
            </a:r>
            <a:br>
              <a:rPr lang="hr-HR" altLang="sr-Latn-RS" sz="3200" dirty="0"/>
            </a:br>
            <a:br>
              <a:rPr lang="hr-HR" altLang="sr-Latn-RS" sz="800" dirty="0"/>
            </a:br>
            <a:r>
              <a:rPr lang="hr-HR" altLang="sr-Latn-RS" dirty="0"/>
              <a:t>ponavljanja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12746"/>
            <a:ext cx="5666283" cy="2792225"/>
          </a:xfrm>
        </p:spPr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hr-HR" altLang="sr-Latn-RS" sz="2400" b="1" dirty="0" err="1"/>
              <a:t>Pseudokôd</a:t>
            </a:r>
            <a:endParaRPr lang="hr-HR" altLang="sr-Latn-RS" sz="2400" b="1" dirty="0"/>
          </a:p>
          <a:p>
            <a:pPr lvl="2">
              <a:buFontTx/>
              <a:buNone/>
            </a:pPr>
            <a:endParaRPr lang="hr-HR" altLang="sr-Latn-RS" sz="2400" dirty="0"/>
          </a:p>
          <a:p>
            <a:pPr lvl="2">
              <a:buFontTx/>
              <a:buNone/>
            </a:pPr>
            <a:r>
              <a:rPr lang="hr-HR" altLang="sr-Latn-RS" sz="2800" u="sng" dirty="0"/>
              <a:t>za</a:t>
            </a:r>
            <a:r>
              <a:rPr lang="hr-HR" altLang="sr-Latn-RS" sz="2800" dirty="0"/>
              <a:t> I:=PV </a:t>
            </a:r>
            <a:r>
              <a:rPr lang="hr-HR" altLang="sr-Latn-RS" sz="2800" u="sng" dirty="0"/>
              <a:t>do</a:t>
            </a:r>
            <a:r>
              <a:rPr lang="hr-HR" altLang="sr-Latn-RS" sz="2800" dirty="0"/>
              <a:t> KV </a:t>
            </a:r>
            <a:r>
              <a:rPr lang="hr-HR" altLang="sr-Latn-RS" sz="2800" u="sng" dirty="0"/>
              <a:t>činiti</a:t>
            </a:r>
            <a:endParaRPr lang="hr-HR" altLang="sr-Latn-RS" sz="2800" dirty="0"/>
          </a:p>
          <a:p>
            <a:pPr lvl="2">
              <a:buFontTx/>
              <a:buNone/>
            </a:pPr>
            <a:r>
              <a:rPr lang="hr-HR" altLang="sr-Latn-RS" sz="2800" dirty="0"/>
              <a:t>	naredba;</a:t>
            </a:r>
          </a:p>
          <a:p>
            <a:pPr eaLnBrk="1" hangingPunct="1">
              <a:buFontTx/>
              <a:buNone/>
            </a:pPr>
            <a:endParaRPr lang="hr-HR" altLang="sr-Latn-RS" sz="2000" dirty="0"/>
          </a:p>
          <a:p>
            <a:pPr eaLnBrk="1" hangingPunct="1"/>
            <a:endParaRPr lang="hr-HR" altLang="sr-Latn-RS" sz="2000" dirty="0"/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1828800" y="5046065"/>
            <a:ext cx="100434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000" dirty="0"/>
              <a:t>I-upravljačka varijabla (zbraja ponavljanja i na temelju njezine vrijednosti odlučuje se o tijeku programa)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000" dirty="0"/>
              <a:t>I je na početku jednako PV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000" dirty="0"/>
              <a:t>u svakom ponavljanju varijabla I povećava se za 1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000" dirty="0"/>
              <a:t>ponavljanje se zaustavlja kada I postane veće od KV</a:t>
            </a:r>
          </a:p>
          <a:p>
            <a:pPr eaLnBrk="1" hangingPunct="1"/>
            <a:endParaRPr lang="hr-HR" altLang="sr-Latn-RS" sz="2000" dirty="0"/>
          </a:p>
        </p:txBody>
      </p:sp>
      <p:pic>
        <p:nvPicPr>
          <p:cNvPr id="6" name="Slika 4" descr="petlja 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12376" r="37923" b="6207"/>
          <a:stretch>
            <a:fillRect/>
          </a:stretch>
        </p:blipFill>
        <p:spPr bwMode="auto">
          <a:xfrm>
            <a:off x="8846643" y="1578397"/>
            <a:ext cx="2189324" cy="33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644630" y="1074511"/>
            <a:ext cx="2593351" cy="503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000" b="1" dirty="0"/>
              <a:t>Dijagram tijeka</a:t>
            </a:r>
          </a:p>
        </p:txBody>
      </p:sp>
    </p:spTree>
    <p:extLst>
      <p:ext uri="{BB962C8B-B14F-4D97-AF65-F5344CB8AC3E}">
        <p14:creationId xmlns:p14="http://schemas.microsoft.com/office/powerpoint/2010/main" val="39796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5FE2C3-01FA-47CA-BC30-379230036026}" type="slidenum">
              <a:rPr lang="en-US" altLang="sr-Latn-RS"/>
              <a:pPr eaLnBrk="1" hangingPunct="1"/>
              <a:t>23</a:t>
            </a:fld>
            <a:endParaRPr lang="en-US" altLang="sr-Latn-R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600201"/>
            <a:ext cx="8437563" cy="11811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2800">
                <a:solidFill>
                  <a:schemeClr val="tx1"/>
                </a:solidFill>
              </a:rPr>
              <a:t>Što će biti napisano na ekranu nakon izvođenja sljedećeg algoritma ako je vrijednost varijable x:=3?</a:t>
            </a:r>
            <a:endParaRPr lang="hr-HR" altLang="sr-Latn-RS" sz="3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6" y="3125789"/>
            <a:ext cx="3538537" cy="3732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u="sng"/>
              <a:t>ulaz</a:t>
            </a:r>
            <a:r>
              <a:rPr lang="hr-HR" altLang="sr-Latn-RS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 u="sng"/>
              <a:t>za</a:t>
            </a:r>
            <a:r>
              <a:rPr lang="hr-HR" altLang="sr-Latn-RS"/>
              <a:t> i:=1 </a:t>
            </a:r>
            <a:r>
              <a:rPr lang="hr-HR" altLang="sr-Latn-RS" u="sng"/>
              <a:t>do</a:t>
            </a:r>
            <a:r>
              <a:rPr lang="hr-HR" altLang="sr-Latn-RS"/>
              <a:t> 5 </a:t>
            </a:r>
            <a:r>
              <a:rPr lang="hr-HR" altLang="sr-Latn-RS" u="sng"/>
              <a:t>činiti</a:t>
            </a:r>
            <a:endParaRPr lang="hr-HR" altLang="sr-Latn-RS"/>
          </a:p>
          <a:p>
            <a:pPr eaLnBrk="1" hangingPunct="1">
              <a:buFontTx/>
              <a:buNone/>
            </a:pPr>
            <a:r>
              <a:rPr lang="hr-HR" altLang="sr-Latn-RS"/>
              <a:t>	{</a:t>
            </a:r>
          </a:p>
          <a:p>
            <a:pPr eaLnBrk="1" hangingPunct="1">
              <a:buFontTx/>
              <a:buNone/>
            </a:pPr>
            <a:r>
              <a:rPr lang="hr-HR" altLang="sr-Latn-RS"/>
              <a:t>	x:=x+1;</a:t>
            </a:r>
          </a:p>
          <a:p>
            <a:pPr eaLnBrk="1" hangingPunct="1">
              <a:buFontTx/>
              <a:buNone/>
            </a:pPr>
            <a:r>
              <a:rPr lang="hr-HR" altLang="sr-Latn-RS"/>
              <a:t>	</a:t>
            </a:r>
            <a:r>
              <a:rPr lang="hr-HR" altLang="sr-Latn-RS" u="sng"/>
              <a:t>izlaz</a:t>
            </a:r>
            <a:r>
              <a:rPr lang="hr-HR" altLang="sr-Latn-RS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/>
              <a:t>	}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44907" r="54900" b="33438"/>
          <a:stretch>
            <a:fillRect/>
          </a:stretch>
        </p:blipFill>
        <p:spPr bwMode="auto">
          <a:xfrm>
            <a:off x="5232401" y="2925765"/>
            <a:ext cx="4922839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375275" y="3613149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Prvi prolaz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375275" y="4149725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Drugi prolaz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5375277" y="4692649"/>
            <a:ext cx="5040313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Treći prolaz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375275" y="5197475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Četvrti prolaz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375275" y="5734049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Peti prolaz</a:t>
            </a:r>
          </a:p>
        </p:txBody>
      </p: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>
                <a:solidFill>
                  <a:schemeClr val="tx2"/>
                </a:solidFill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13919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42415" r="54955" b="34422"/>
          <a:stretch>
            <a:fillRect/>
          </a:stretch>
        </p:blipFill>
        <p:spPr bwMode="auto">
          <a:xfrm>
            <a:off x="5232400" y="2781301"/>
            <a:ext cx="4895851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39450" y="735897"/>
            <a:ext cx="577069" cy="4762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E70DA7-64DF-426B-89F6-6215486C5FC3}" type="slidenum">
              <a:rPr lang="en-US" altLang="sr-Latn-RS"/>
              <a:pPr eaLnBrk="1" hangingPunct="1"/>
              <a:t>24</a:t>
            </a:fld>
            <a:endParaRPr lang="en-US" altLang="sr-Latn-R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600202"/>
            <a:ext cx="9862617" cy="954087"/>
          </a:xfrm>
        </p:spPr>
        <p:txBody>
          <a:bodyPr/>
          <a:lstStyle/>
          <a:p>
            <a:pPr algn="l" eaLnBrk="1" hangingPunct="1"/>
            <a:r>
              <a:rPr lang="hr-HR" altLang="sr-Latn-RS" sz="2800" dirty="0">
                <a:solidFill>
                  <a:schemeClr val="tx1"/>
                </a:solidFill>
              </a:rPr>
              <a:t>Što će biti napisano na ekranu nakon izvođenja sljedećeg algoritma ako je vrijednost varijable x:=3?</a:t>
            </a:r>
            <a:endParaRPr lang="hr-HR" altLang="sr-Latn-R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6" y="3429000"/>
            <a:ext cx="3538537" cy="27368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u="sng"/>
              <a:t>ulaz</a:t>
            </a:r>
            <a:r>
              <a:rPr lang="hr-HR" altLang="sr-Latn-RS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 u="sng"/>
              <a:t>za</a:t>
            </a:r>
            <a:r>
              <a:rPr lang="hr-HR" altLang="sr-Latn-RS"/>
              <a:t> i:=1 </a:t>
            </a:r>
            <a:r>
              <a:rPr lang="hr-HR" altLang="sr-Latn-RS" u="sng"/>
              <a:t>do</a:t>
            </a:r>
            <a:r>
              <a:rPr lang="hr-HR" altLang="sr-Latn-RS"/>
              <a:t> 5 </a:t>
            </a:r>
            <a:r>
              <a:rPr lang="hr-HR" altLang="sr-Latn-RS" u="sng"/>
              <a:t>činiti</a:t>
            </a:r>
            <a:endParaRPr lang="hr-HR" altLang="sr-Latn-RS"/>
          </a:p>
          <a:p>
            <a:pPr eaLnBrk="1" hangingPunct="1">
              <a:buFontTx/>
              <a:buNone/>
            </a:pPr>
            <a:r>
              <a:rPr lang="hr-HR" altLang="sr-Latn-RS"/>
              <a:t>	x:=x+1;</a:t>
            </a:r>
          </a:p>
          <a:p>
            <a:pPr eaLnBrk="1" hangingPunct="1">
              <a:buFontTx/>
              <a:buNone/>
            </a:pPr>
            <a:r>
              <a:rPr lang="hr-HR" altLang="sr-Latn-RS" u="sng"/>
              <a:t>izlaz</a:t>
            </a:r>
            <a:r>
              <a:rPr lang="hr-HR" altLang="sr-Latn-RS"/>
              <a:t> (x);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375275" y="3468688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Prvi prolaz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375275" y="3973513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Drugi prolaz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5375277" y="4508500"/>
            <a:ext cx="5040313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Treći prolaz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375275" y="4981575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Četvrti prolaz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375275" y="5557837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Peti prolaz</a:t>
            </a:r>
          </a:p>
        </p:txBody>
      </p:sp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>
                <a:solidFill>
                  <a:schemeClr val="tx2"/>
                </a:solidFill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33173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99668"/>
              </p:ext>
            </p:extLst>
          </p:nvPr>
        </p:nvGraphicFramePr>
        <p:xfrm>
          <a:off x="5530851" y="2826391"/>
          <a:ext cx="3223404" cy="256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68">
                  <a:extLst>
                    <a:ext uri="{9D8B030D-6E8A-4147-A177-3AD203B41FA5}">
                      <a16:colId xmlns:a16="http://schemas.microsoft.com/office/drawing/2014/main" val="3951884415"/>
                    </a:ext>
                  </a:extLst>
                </a:gridCol>
                <a:gridCol w="1074468">
                  <a:extLst>
                    <a:ext uri="{9D8B030D-6E8A-4147-A177-3AD203B41FA5}">
                      <a16:colId xmlns:a16="http://schemas.microsoft.com/office/drawing/2014/main" val="285669129"/>
                    </a:ext>
                  </a:extLst>
                </a:gridCol>
                <a:gridCol w="1074468">
                  <a:extLst>
                    <a:ext uri="{9D8B030D-6E8A-4147-A177-3AD203B41FA5}">
                      <a16:colId xmlns:a16="http://schemas.microsoft.com/office/drawing/2014/main" val="3638778984"/>
                    </a:ext>
                  </a:extLst>
                </a:gridCol>
              </a:tblGrid>
              <a:tr h="520859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ispis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427940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487542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875975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83933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943174"/>
                  </a:ext>
                </a:extLst>
              </a:tr>
            </a:tbl>
          </a:graphicData>
        </a:graphic>
      </p:graphicFrame>
      <p:sp>
        <p:nvSpPr>
          <p:cNvPr id="7171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64499" y="761664"/>
            <a:ext cx="637031" cy="4762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E70DA7-64DF-426B-89F6-6215486C5FC3}" type="slidenum">
              <a:rPr lang="en-US" altLang="sr-Latn-RS"/>
              <a:pPr eaLnBrk="1" hangingPunct="1"/>
              <a:t>25</a:t>
            </a:fld>
            <a:endParaRPr lang="en-US" altLang="sr-Latn-R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700" y="1301657"/>
            <a:ext cx="10072480" cy="122975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2800" dirty="0">
                <a:solidFill>
                  <a:schemeClr val="tx1"/>
                </a:solidFill>
              </a:rPr>
              <a:t>Što će biti napisano na ekranu nakon izvođenja sljedećeg algoritma ako je vrijednost varijable n=4; (algoritam ispisuje zbroj brojeva od 1 do n)?</a:t>
            </a:r>
            <a:endParaRPr lang="hr-HR" altLang="sr-Latn-R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6" y="3429000"/>
            <a:ext cx="3538537" cy="27368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dirty="0"/>
              <a:t>s:=0;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ulaz</a:t>
            </a:r>
            <a:r>
              <a:rPr lang="hr-HR" altLang="sr-Latn-RS" dirty="0"/>
              <a:t> (n);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za</a:t>
            </a:r>
            <a:r>
              <a:rPr lang="hr-HR" altLang="sr-Latn-RS" dirty="0"/>
              <a:t> i:=1 </a:t>
            </a:r>
            <a:r>
              <a:rPr lang="hr-HR" altLang="sr-Latn-RS" u="sng" dirty="0"/>
              <a:t>do</a:t>
            </a:r>
            <a:r>
              <a:rPr lang="hr-HR" altLang="sr-Latn-RS" dirty="0"/>
              <a:t> n </a:t>
            </a:r>
            <a:r>
              <a:rPr lang="hr-HR" altLang="sr-Latn-RS" u="sng" dirty="0"/>
              <a:t>činiti</a:t>
            </a: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s:=s+i;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izlaz</a:t>
            </a:r>
            <a:r>
              <a:rPr lang="hr-HR" altLang="sr-Latn-RS" dirty="0"/>
              <a:t> (s);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375275" y="3468688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Prvi prolaz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375275" y="3973513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Drugi prolaz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5375277" y="4508500"/>
            <a:ext cx="5040313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Treći prolaz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375275" y="4981575"/>
            <a:ext cx="504190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r-HR" altLang="sr-Latn-RS" b="1">
                <a:solidFill>
                  <a:srgbClr val="FF0000"/>
                </a:solidFill>
              </a:rPr>
              <a:t>Četvrti prolaz</a:t>
            </a:r>
          </a:p>
        </p:txBody>
      </p:sp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dirty="0">
                <a:solidFill>
                  <a:schemeClr val="tx2"/>
                </a:solidFill>
              </a:rPr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8879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05786A-04C4-475E-BE10-79707FD30D11}" type="slidenum">
              <a:rPr lang="en-US" altLang="sr-Latn-R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r-Latn-R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3550171" cy="6997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Petlja </a:t>
            </a:r>
            <a:r>
              <a:rPr lang="hr-HR" altLang="sr-Latn-RS" sz="4000" b="1" u="sng" dirty="0"/>
              <a:t>dok je</a:t>
            </a:r>
            <a:endParaRPr lang="hr-HR" altLang="sr-Latn-RS" sz="4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9789" y="1152908"/>
            <a:ext cx="7898907" cy="1133787"/>
          </a:xfrm>
        </p:spPr>
        <p:txBody>
          <a:bodyPr>
            <a:normAutofit lnSpcReduction="10000"/>
          </a:bodyPr>
          <a:lstStyle/>
          <a:p>
            <a:pPr marL="342891" lvl="1" indent="-342891">
              <a:buFontTx/>
              <a:buChar char="•"/>
            </a:pPr>
            <a:r>
              <a:rPr lang="hr-HR" altLang="sr-Latn-RS" sz="1800" dirty="0"/>
              <a:t>Petlje kod kojih broj ponavljanje ovisi o ispunjenju nekog uvjeta</a:t>
            </a:r>
          </a:p>
          <a:p>
            <a:pPr marL="342891" lvl="1" indent="-342891">
              <a:buFontTx/>
              <a:buChar char="•"/>
            </a:pPr>
            <a:r>
              <a:rPr lang="hr-HR" altLang="sr-Latn-RS" sz="1800" dirty="0"/>
              <a:t>Uvjet se ispituje na početku</a:t>
            </a:r>
          </a:p>
          <a:p>
            <a:pPr marL="342891" lvl="1" indent="-342891">
              <a:buFontTx/>
              <a:buChar char="•"/>
            </a:pPr>
            <a:r>
              <a:rPr lang="hr-HR" altLang="sr-Latn-RS" sz="1800" dirty="0"/>
              <a:t>Petlja se izvršava sve dok je uvjet ispunjen</a:t>
            </a:r>
          </a:p>
          <a:p>
            <a:pPr marL="342891" lvl="1" indent="-342891">
              <a:buFontTx/>
              <a:buChar char="•"/>
            </a:pPr>
            <a:endParaRPr lang="hr-HR" altLang="sr-Latn-RS" sz="1800" dirty="0"/>
          </a:p>
          <a:p>
            <a:pPr eaLnBrk="1" hangingPunct="1"/>
            <a:endParaRPr lang="hr-HR" altLang="sr-Latn-R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56285" y="3014115"/>
            <a:ext cx="2905595" cy="400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000" b="1" dirty="0" err="1"/>
              <a:t>Pseudokod</a:t>
            </a:r>
            <a:r>
              <a:rPr lang="hr-HR" altLang="sr-Latn-RS" sz="2000" b="1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84359" y="3746631"/>
            <a:ext cx="4036440" cy="285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r-HR" altLang="sr-Latn-RS" u="sng" dirty="0"/>
              <a:t>dok je</a:t>
            </a:r>
            <a:r>
              <a:rPr lang="hr-HR" altLang="sr-Latn-RS" dirty="0"/>
              <a:t> UVJET </a:t>
            </a:r>
            <a:r>
              <a:rPr lang="hr-HR" altLang="sr-Latn-RS" u="sng" dirty="0"/>
              <a:t>činiti</a:t>
            </a:r>
            <a:endParaRPr lang="hr-HR" altLang="sr-Latn-RS" dirty="0"/>
          </a:p>
          <a:p>
            <a:pPr>
              <a:buFontTx/>
              <a:buNone/>
            </a:pPr>
            <a:r>
              <a:rPr lang="hr-HR" altLang="sr-Latn-RS" dirty="0"/>
              <a:t>{</a:t>
            </a:r>
          </a:p>
          <a:p>
            <a:pPr>
              <a:buFontTx/>
              <a:buNone/>
            </a:pPr>
            <a:r>
              <a:rPr lang="hr-HR" altLang="sr-Latn-RS" dirty="0"/>
              <a:t>	naredba 1;</a:t>
            </a:r>
          </a:p>
          <a:p>
            <a:pPr>
              <a:buFontTx/>
              <a:buNone/>
            </a:pPr>
            <a:r>
              <a:rPr lang="hr-HR" altLang="sr-Latn-RS" dirty="0"/>
              <a:t>     naredba 2;</a:t>
            </a:r>
          </a:p>
          <a:p>
            <a:pPr>
              <a:buFontTx/>
              <a:buNone/>
            </a:pPr>
            <a:r>
              <a:rPr lang="hr-HR" altLang="sr-Latn-RS" dirty="0"/>
              <a:t>	naredba n;</a:t>
            </a:r>
          </a:p>
          <a:p>
            <a:pPr>
              <a:buFontTx/>
              <a:buNone/>
            </a:pPr>
            <a:r>
              <a:rPr lang="hr-HR" altLang="sr-Latn-RS" dirty="0"/>
              <a:t>	odrediti uvjet;</a:t>
            </a:r>
          </a:p>
          <a:p>
            <a:pPr>
              <a:buFontTx/>
              <a:buNone/>
            </a:pPr>
            <a:r>
              <a:rPr lang="hr-HR" altLang="sr-Latn-RS" dirty="0"/>
              <a:t>}</a:t>
            </a:r>
          </a:p>
          <a:p>
            <a:endParaRPr lang="hr-HR" altLang="sr-Latn-RS" dirty="0"/>
          </a:p>
        </p:txBody>
      </p:sp>
      <p:pic>
        <p:nvPicPr>
          <p:cNvPr id="7" name="Slika 5" descr="Petlja DOK J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 t="9573" r="32114" b="9425"/>
          <a:stretch>
            <a:fillRect/>
          </a:stretch>
        </p:blipFill>
        <p:spPr bwMode="auto">
          <a:xfrm>
            <a:off x="8179715" y="2547551"/>
            <a:ext cx="2635716" cy="419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12022" y="2043665"/>
            <a:ext cx="2593351" cy="503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000" b="1" dirty="0"/>
              <a:t>Dijagram tijeka</a:t>
            </a:r>
          </a:p>
        </p:txBody>
      </p:sp>
    </p:spTree>
    <p:extLst>
      <p:ext uri="{BB962C8B-B14F-4D97-AF65-F5344CB8AC3E}">
        <p14:creationId xmlns:p14="http://schemas.microsoft.com/office/powerpoint/2010/main" val="813206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6" y="1600202"/>
            <a:ext cx="9982537" cy="124142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2800" dirty="0"/>
              <a:t>Što će biti napisano na ekranu nakon</a:t>
            </a:r>
            <a:br>
              <a:rPr lang="hr-HR" altLang="sr-Latn-RS" sz="2800" dirty="0"/>
            </a:br>
            <a:br>
              <a:rPr lang="hr-HR" altLang="sr-Latn-RS" sz="1000" dirty="0"/>
            </a:br>
            <a:r>
              <a:rPr lang="hr-HR" altLang="sr-Latn-RS" sz="2800" dirty="0"/>
              <a:t>izvođenja sljedećeg algoritma ako je vrijednost varijable x:=3?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3839" y="3234531"/>
            <a:ext cx="4537075" cy="3617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u="sng" dirty="0"/>
              <a:t>ulaz</a:t>
            </a:r>
            <a:r>
              <a:rPr lang="hr-HR" altLang="sr-Latn-RS" dirty="0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dok je</a:t>
            </a:r>
            <a:r>
              <a:rPr lang="hr-HR" altLang="sr-Latn-RS" dirty="0"/>
              <a:t>  x&lt;20 </a:t>
            </a:r>
            <a:r>
              <a:rPr lang="hr-HR" altLang="sr-Latn-RS" u="sng" dirty="0"/>
              <a:t>činiti</a:t>
            </a: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{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x:=x+3;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</a:t>
            </a:r>
            <a:r>
              <a:rPr lang="hr-HR" altLang="sr-Latn-RS" u="sng" dirty="0"/>
              <a:t>izlaz</a:t>
            </a:r>
            <a:r>
              <a:rPr lang="hr-HR" altLang="sr-Latn-RS" dirty="0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}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0597"/>
              </p:ext>
            </p:extLst>
          </p:nvPr>
        </p:nvGraphicFramePr>
        <p:xfrm>
          <a:off x="7799049" y="3240090"/>
          <a:ext cx="1320800" cy="30480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X, ispis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8230850" y="3675065"/>
            <a:ext cx="43338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230850" y="4035424"/>
            <a:ext cx="433388" cy="287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Pravokutnik 7"/>
          <p:cNvSpPr/>
          <p:nvPr/>
        </p:nvSpPr>
        <p:spPr>
          <a:xfrm>
            <a:off x="8230850" y="4395789"/>
            <a:ext cx="43338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Pravokutnik 8"/>
          <p:cNvSpPr/>
          <p:nvPr/>
        </p:nvSpPr>
        <p:spPr>
          <a:xfrm>
            <a:off x="8230851" y="4756149"/>
            <a:ext cx="550863" cy="287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8230851" y="5141914"/>
            <a:ext cx="550863" cy="26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8230851" y="5499100"/>
            <a:ext cx="550863" cy="26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6174" name="Rectangle 2"/>
          <p:cNvSpPr>
            <a:spLocks noChangeArrowheads="1"/>
          </p:cNvSpPr>
          <p:nvPr/>
        </p:nvSpPr>
        <p:spPr bwMode="auto">
          <a:xfrm>
            <a:off x="1981201" y="274640"/>
            <a:ext cx="3460231" cy="9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2"/>
                </a:solidFill>
              </a:rPr>
              <a:t>Primjer</a:t>
            </a:r>
            <a:endParaRPr lang="hr-HR" altLang="sr-Latn-RS" sz="4000" dirty="0">
              <a:solidFill>
                <a:schemeClr val="tx2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230851" y="5907088"/>
            <a:ext cx="550863" cy="26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544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6" y="1600202"/>
            <a:ext cx="9982537" cy="124142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2800" dirty="0"/>
              <a:t>Što će biti napisano na ekranu nakon</a:t>
            </a:r>
            <a:br>
              <a:rPr lang="hr-HR" altLang="sr-Latn-RS" sz="2800" dirty="0"/>
            </a:br>
            <a:br>
              <a:rPr lang="hr-HR" altLang="sr-Latn-RS" sz="1000" dirty="0"/>
            </a:br>
            <a:r>
              <a:rPr lang="hr-HR" altLang="sr-Latn-RS" sz="2800" dirty="0"/>
              <a:t>izvođenja sljedećeg algoritma ako je vrijednost varijable x:=3?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3839" y="3234531"/>
            <a:ext cx="4537075" cy="3617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u="sng" dirty="0"/>
              <a:t>ulaz</a:t>
            </a:r>
            <a:r>
              <a:rPr lang="hr-HR" altLang="sr-Latn-RS" dirty="0"/>
              <a:t> (x);</a:t>
            </a:r>
          </a:p>
          <a:p>
            <a:pPr eaLnBrk="1" hangingPunct="1">
              <a:buFontTx/>
              <a:buNone/>
            </a:pPr>
            <a:r>
              <a:rPr lang="hr-HR" altLang="sr-Latn-RS" u="sng" dirty="0"/>
              <a:t>dok je</a:t>
            </a:r>
            <a:r>
              <a:rPr lang="hr-HR" altLang="sr-Latn-RS" dirty="0"/>
              <a:t>  x&lt;=6 </a:t>
            </a:r>
            <a:r>
              <a:rPr lang="hr-HR" altLang="sr-Latn-RS" u="sng" dirty="0"/>
              <a:t>činiti</a:t>
            </a: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	x:=x+3;</a:t>
            </a:r>
          </a:p>
          <a:p>
            <a:pPr eaLnBrk="1" hangingPunct="1">
              <a:buFontTx/>
              <a:buNone/>
            </a:pPr>
            <a:r>
              <a:rPr lang="hr-HR" altLang="sr-Latn-RS" dirty="0"/>
              <a:t>	</a:t>
            </a:r>
            <a:r>
              <a:rPr lang="hr-HR" altLang="sr-Latn-RS" u="sng" dirty="0"/>
              <a:t>izlaz</a:t>
            </a:r>
            <a:r>
              <a:rPr lang="hr-HR" altLang="sr-Latn-RS" dirty="0"/>
              <a:t> (x);</a:t>
            </a:r>
          </a:p>
          <a:p>
            <a:pPr eaLnBrk="1" hangingPunct="1">
              <a:buFontTx/>
              <a:buNone/>
            </a:pPr>
            <a:endParaRPr lang="hr-HR" altLang="sr-Latn-RS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12241"/>
              </p:ext>
            </p:extLst>
          </p:nvPr>
        </p:nvGraphicFramePr>
        <p:xfrm>
          <a:off x="7044935" y="3574359"/>
          <a:ext cx="1434896" cy="1432560"/>
        </p:xfrm>
        <a:graphic>
          <a:graphicData uri="http://schemas.openxmlformats.org/drawingml/2006/table">
            <a:tbl>
              <a:tblPr/>
              <a:tblGrid>
                <a:gridCol w="717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448">
                  <a:extLst>
                    <a:ext uri="{9D8B030D-6E8A-4147-A177-3AD203B41FA5}">
                      <a16:colId xmlns:a16="http://schemas.microsoft.com/office/drawing/2014/main" val="18372401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7211519" y="3986881"/>
            <a:ext cx="433388" cy="287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Pravokutnik 7"/>
          <p:cNvSpPr/>
          <p:nvPr/>
        </p:nvSpPr>
        <p:spPr>
          <a:xfrm>
            <a:off x="7232145" y="4381038"/>
            <a:ext cx="43338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174" name="Rectangle 2"/>
          <p:cNvSpPr>
            <a:spLocks noChangeArrowheads="1"/>
          </p:cNvSpPr>
          <p:nvPr/>
        </p:nvSpPr>
        <p:spPr bwMode="auto">
          <a:xfrm>
            <a:off x="1981201" y="274640"/>
            <a:ext cx="3460231" cy="9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2"/>
                </a:solidFill>
              </a:rPr>
              <a:t>Zadatak</a:t>
            </a:r>
            <a:endParaRPr lang="hr-HR" altLang="sr-Latn-RS" sz="4000" dirty="0">
              <a:solidFill>
                <a:schemeClr val="tx2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7925170" y="4381038"/>
            <a:ext cx="43338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42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24142E5-A0AD-468A-B2E6-2CD5AE09A37E}"/>
              </a:ext>
            </a:extLst>
          </p:cNvPr>
          <p:cNvSpPr txBox="1">
            <a:spLocks/>
          </p:cNvSpPr>
          <p:nvPr/>
        </p:nvSpPr>
        <p:spPr>
          <a:xfrm>
            <a:off x="2235569" y="664919"/>
            <a:ext cx="9020958" cy="8133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dirty="0"/>
              <a:t>Riješite zadatke za vježbu  (</a:t>
            </a:r>
            <a:r>
              <a:rPr lang="hr-HR" sz="2800" dirty="0" err="1"/>
              <a:t>dvoklikom</a:t>
            </a:r>
            <a:r>
              <a:rPr lang="hr-HR" sz="2800" dirty="0"/>
              <a:t> otvori datoteke):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EB6FFD2-4062-4675-A1A9-D58092968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06967"/>
              </p:ext>
            </p:extLst>
          </p:nvPr>
        </p:nvGraphicFramePr>
        <p:xfrm>
          <a:off x="3188554" y="1575291"/>
          <a:ext cx="1758548" cy="248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6922" imgH="8019819" progId="AcroExch.Document.DC">
                  <p:embed/>
                </p:oleObj>
              </mc:Choice>
              <mc:Fallback>
                <p:oleObj name="Acrobat Document" r:id="rId2" imgW="5666922" imgH="8019819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EB6FFD2-4062-4675-A1A9-D580929680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8554" y="1575291"/>
                        <a:ext cx="1758548" cy="248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96D39C4-D981-4D68-85CF-843B6818A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456818"/>
              </p:ext>
            </p:extLst>
          </p:nvPr>
        </p:nvGraphicFramePr>
        <p:xfrm>
          <a:off x="5866773" y="1575291"/>
          <a:ext cx="1758549" cy="248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6922" imgH="8019819" progId="AcroExch.Document.DC">
                  <p:embed/>
                </p:oleObj>
              </mc:Choice>
              <mc:Fallback>
                <p:oleObj name="Acrobat Document" r:id="rId4" imgW="5666922" imgH="8019819" progId="AcroExch.Document.DC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E96D39C4-D981-4D68-85CF-843B6818A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6773" y="1575291"/>
                        <a:ext cx="1758549" cy="248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3C0CF88-6915-44F0-8EEF-8A59C49E6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79963"/>
              </p:ext>
            </p:extLst>
          </p:nvPr>
        </p:nvGraphicFramePr>
        <p:xfrm>
          <a:off x="8544993" y="1478280"/>
          <a:ext cx="1758548" cy="248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6922" imgH="8019819" progId="AcroExch.Document.DC">
                  <p:embed/>
                </p:oleObj>
              </mc:Choice>
              <mc:Fallback>
                <p:oleObj name="Acrobat Document" r:id="rId6" imgW="5666922" imgH="8019819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B3C0CF88-6915-44F0-8EEF-8A59C49E6E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44993" y="1478280"/>
                        <a:ext cx="1758548" cy="248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E11CEE4-AE44-4036-95A8-C0BD7A8A4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89910"/>
              </p:ext>
            </p:extLst>
          </p:nvPr>
        </p:nvGraphicFramePr>
        <p:xfrm>
          <a:off x="4756891" y="4063653"/>
          <a:ext cx="1758548" cy="248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666922" imgH="8019819" progId="AcroExch.Document.DC">
                  <p:embed/>
                </p:oleObj>
              </mc:Choice>
              <mc:Fallback>
                <p:oleObj name="Acrobat Document" r:id="rId8" imgW="5666922" imgH="8019819" progId="AcroExch.Document.DC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BE11CEE4-AE44-4036-95A8-C0BD7A8A4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56891" y="4063653"/>
                        <a:ext cx="1758548" cy="248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D39938B7-3C06-4881-87F9-BFCE12C68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96522"/>
              </p:ext>
            </p:extLst>
          </p:nvPr>
        </p:nvGraphicFramePr>
        <p:xfrm>
          <a:off x="7244900" y="4063651"/>
          <a:ext cx="1758548" cy="248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5666922" imgH="8019819" progId="AcroExch.Document.DC">
                  <p:embed/>
                </p:oleObj>
              </mc:Choice>
              <mc:Fallback>
                <p:oleObj name="Acrobat Document" r:id="rId10" imgW="5666922" imgH="8019819" progId="AcroExch.Document.DC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D39938B7-3C06-4881-87F9-BFCE12C68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44900" y="4063651"/>
                        <a:ext cx="1758548" cy="2488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1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FBB77E-9A55-4865-8944-F2E4207341BC}" type="slidenum">
              <a:rPr lang="en-US" altLang="sr-Latn-RS"/>
              <a:pPr eaLnBrk="1" hangingPunct="1"/>
              <a:t>3</a:t>
            </a:fld>
            <a:endParaRPr lang="en-US" altLang="sr-Latn-R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115290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Zapis algoritma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1224" y="2242782"/>
            <a:ext cx="8915400" cy="377762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000" dirty="0"/>
              <a:t>Algoritme možemo zapisati </a:t>
            </a:r>
          </a:p>
          <a:p>
            <a:pPr lvl="1" eaLnBrk="1" hangingPunct="1"/>
            <a:r>
              <a:rPr lang="hr-HR" altLang="sr-Latn-RS" sz="1800" b="1" dirty="0"/>
              <a:t>Dijagramom tijeka – grafički prikaz algoritma</a:t>
            </a:r>
          </a:p>
          <a:p>
            <a:pPr lvl="1" eaLnBrk="1" hangingPunct="1"/>
            <a:r>
              <a:rPr lang="hr-HR" altLang="sr-Latn-RS" sz="1800" b="1" dirty="0" err="1"/>
              <a:t>pseudojezikom</a:t>
            </a:r>
            <a:r>
              <a:rPr lang="hr-HR" altLang="sr-Latn-RS" sz="1800" b="1" dirty="0"/>
              <a:t> jezikom – nije programski jezik</a:t>
            </a:r>
          </a:p>
          <a:p>
            <a:pPr marL="457189" lvl="1" indent="0">
              <a:buNone/>
            </a:pPr>
            <a:endParaRPr lang="hr-HR" altLang="sr-Latn-RS" sz="1800" b="1" dirty="0"/>
          </a:p>
          <a:p>
            <a:pPr eaLnBrk="1" hangingPunct="1"/>
            <a:r>
              <a:rPr lang="hr-HR" altLang="sr-Latn-RS" sz="2000" dirty="0"/>
              <a:t>Osnovni algoritamski postupci jesu: </a:t>
            </a:r>
          </a:p>
          <a:p>
            <a:pPr lvl="1" eaLnBrk="1" hangingPunct="1"/>
            <a:r>
              <a:rPr lang="hr-HR" altLang="sr-Latn-RS" sz="1800" b="1" dirty="0"/>
              <a:t>slijed</a:t>
            </a:r>
            <a:r>
              <a:rPr lang="hr-HR" altLang="sr-Latn-RS" sz="1800" dirty="0"/>
              <a:t> (linijska struktura)</a:t>
            </a:r>
          </a:p>
          <a:p>
            <a:pPr lvl="1" eaLnBrk="1" hangingPunct="1"/>
            <a:r>
              <a:rPr lang="hr-HR" altLang="sr-Latn-RS" sz="1800" b="1" dirty="0"/>
              <a:t>grananje</a:t>
            </a:r>
            <a:r>
              <a:rPr lang="hr-HR" altLang="sr-Latn-RS" sz="1800" dirty="0"/>
              <a:t> (odluka ili razgranata struktura) </a:t>
            </a:r>
          </a:p>
          <a:p>
            <a:pPr lvl="1" eaLnBrk="1" hangingPunct="1"/>
            <a:r>
              <a:rPr lang="hr-HR" altLang="sr-Latn-RS" sz="1800" b="1" dirty="0"/>
              <a:t>ponavljanje</a:t>
            </a:r>
            <a:r>
              <a:rPr lang="hr-HR" altLang="sr-Latn-RS" sz="1800" dirty="0"/>
              <a:t> (petlja ili ciklička struktura).</a:t>
            </a:r>
          </a:p>
          <a:p>
            <a:pPr eaLnBrk="1" hangingPunct="1"/>
            <a:endParaRPr lang="hr-HR" altLang="sr-Latn-RS" sz="2000" dirty="0"/>
          </a:p>
          <a:p>
            <a:pPr eaLnBrk="1" hangingPunct="1"/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71591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9F422-95E5-46B4-A1C3-84A8DD73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143" y="380270"/>
            <a:ext cx="4392757" cy="640810"/>
          </a:xfrm>
        </p:spPr>
        <p:txBody>
          <a:bodyPr/>
          <a:lstStyle/>
          <a:p>
            <a:r>
              <a:rPr lang="hr-HR" dirty="0"/>
              <a:t>Procijenite znanje: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7A3213-6959-447A-91D9-C38C9A4F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6" y="2212656"/>
            <a:ext cx="3289714" cy="32897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63D79F-CBFE-4330-9479-401A291AC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43" y="2212656"/>
            <a:ext cx="3289714" cy="3289714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A6F4B9A5-4DFD-4825-BA72-1A29EEC01469}"/>
              </a:ext>
            </a:extLst>
          </p:cNvPr>
          <p:cNvSpPr txBox="1">
            <a:spLocks/>
          </p:cNvSpPr>
          <p:nvPr/>
        </p:nvSpPr>
        <p:spPr>
          <a:xfrm>
            <a:off x="3537652" y="5669645"/>
            <a:ext cx="1826982" cy="502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dirty="0">
                <a:hlinkClick r:id="rId4"/>
              </a:rPr>
              <a:t>Poveznica</a:t>
            </a:r>
            <a:endParaRPr lang="hr-HR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D60A851A-7E97-498D-8739-8625D5BA99C3}"/>
              </a:ext>
            </a:extLst>
          </p:cNvPr>
          <p:cNvSpPr txBox="1">
            <a:spLocks/>
          </p:cNvSpPr>
          <p:nvPr/>
        </p:nvSpPr>
        <p:spPr>
          <a:xfrm>
            <a:off x="7930409" y="5669645"/>
            <a:ext cx="1826981" cy="640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dirty="0">
                <a:hlinkClick r:id="rId5"/>
              </a:rPr>
              <a:t>Poveznica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350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9A0243-E24A-4C8E-88C5-A65510916579}" type="slidenum">
              <a:rPr lang="en-US" altLang="sr-Latn-RS"/>
              <a:pPr eaLnBrk="1" hangingPunct="1"/>
              <a:t>4</a:t>
            </a:fld>
            <a:endParaRPr lang="en-US" altLang="sr-Latn-R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3200" b="1">
                <a:solidFill>
                  <a:schemeClr val="tx1"/>
                </a:solidFill>
              </a:rPr>
              <a:t>Dijagram tijeka - </a:t>
            </a:r>
            <a:r>
              <a:rPr lang="hr-HR" altLang="sr-Latn-RS" sz="3200">
                <a:solidFill>
                  <a:schemeClr val="tx1"/>
                </a:solidFill>
              </a:rPr>
              <a:t>grafički prikaz algoritma </a:t>
            </a:r>
            <a:endParaRPr lang="hr-HR" altLang="sr-Latn-RS" sz="3200"/>
          </a:p>
        </p:txBody>
      </p:sp>
      <p:sp>
        <p:nvSpPr>
          <p:cNvPr id="5" name="Pravokutnik 4"/>
          <p:cNvSpPr/>
          <p:nvPr/>
        </p:nvSpPr>
        <p:spPr>
          <a:xfrm>
            <a:off x="2711453" y="2205038"/>
            <a:ext cx="1439863" cy="539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2711453" y="1412875"/>
            <a:ext cx="1439863" cy="539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Trapezoid 6"/>
          <p:cNvSpPr/>
          <p:nvPr/>
        </p:nvSpPr>
        <p:spPr>
          <a:xfrm flipV="1">
            <a:off x="2711453" y="3052763"/>
            <a:ext cx="1439863" cy="539751"/>
          </a:xfrm>
          <a:prstGeom prst="trapezoid">
            <a:avLst>
              <a:gd name="adj" fmla="val 570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Trapezoid 7"/>
          <p:cNvSpPr/>
          <p:nvPr/>
        </p:nvSpPr>
        <p:spPr>
          <a:xfrm>
            <a:off x="2711453" y="3860801"/>
            <a:ext cx="1439863" cy="539751"/>
          </a:xfrm>
          <a:prstGeom prst="trapezoid">
            <a:avLst>
              <a:gd name="adj" fmla="val 570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Dijamant 8"/>
          <p:cNvSpPr/>
          <p:nvPr/>
        </p:nvSpPr>
        <p:spPr>
          <a:xfrm>
            <a:off x="3000376" y="4664077"/>
            <a:ext cx="898525" cy="900113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3359153" y="6165851"/>
            <a:ext cx="730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3432175" y="5805489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4727575" y="1412875"/>
            <a:ext cx="208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Početak, kraj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4727577" y="2276475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Radnja, naredba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4727577" y="3068639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Ulaz podataka</a:t>
            </a:r>
          </a:p>
        </p:txBody>
      </p:sp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4727577" y="4076701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Izlaz podataka </a:t>
            </a: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4727575" y="4868865"/>
            <a:ext cx="2520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Odluka ili grananje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4727578" y="5949950"/>
            <a:ext cx="302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/>
              <a:t>Tijek odvijanja programa</a:t>
            </a:r>
          </a:p>
        </p:txBody>
      </p:sp>
    </p:spTree>
    <p:extLst>
      <p:ext uri="{BB962C8B-B14F-4D97-AF65-F5344CB8AC3E}">
        <p14:creationId xmlns:p14="http://schemas.microsoft.com/office/powerpoint/2010/main" val="7866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5AFF2F-4E14-48B6-942B-507AE92BEDFC}" type="slidenum">
              <a:rPr lang="en-US" altLang="sr-Latn-RS"/>
              <a:pPr eaLnBrk="1" hangingPunct="1"/>
              <a:t>5</a:t>
            </a:fld>
            <a:endParaRPr lang="en-US" altLang="sr-Latn-R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5" y="1557341"/>
            <a:ext cx="843597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800"/>
              <a:t>Nacrtaj dijagram tijeka za zbrajanje dvaju brojeva.</a:t>
            </a:r>
          </a:p>
        </p:txBody>
      </p:sp>
      <p:sp>
        <p:nvSpPr>
          <p:cNvPr id="6" name="Elipsa 5"/>
          <p:cNvSpPr/>
          <p:nvPr/>
        </p:nvSpPr>
        <p:spPr>
          <a:xfrm>
            <a:off x="4943477" y="6092826"/>
            <a:ext cx="1800225" cy="539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kraj</a:t>
            </a:r>
          </a:p>
        </p:txBody>
      </p:sp>
      <p:cxnSp>
        <p:nvCxnSpPr>
          <p:cNvPr id="7" name="Ravni poveznik sa strelicom 6"/>
          <p:cNvCxnSpPr>
            <a:stCxn id="12" idx="4"/>
            <a:endCxn id="9" idx="0"/>
          </p:cNvCxnSpPr>
          <p:nvPr/>
        </p:nvCxnSpPr>
        <p:spPr>
          <a:xfrm>
            <a:off x="5873753" y="2697166"/>
            <a:ext cx="3175" cy="460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jagram toka: Ručna operacija 8"/>
          <p:cNvSpPr/>
          <p:nvPr/>
        </p:nvSpPr>
        <p:spPr>
          <a:xfrm>
            <a:off x="4932365" y="3157539"/>
            <a:ext cx="1946108" cy="539751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ulaz(a,b)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5148264" y="4090989"/>
            <a:ext cx="1584325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c=a+b</a:t>
            </a:r>
          </a:p>
        </p:txBody>
      </p:sp>
      <p:sp>
        <p:nvSpPr>
          <p:cNvPr id="11" name="Trapezoid 10"/>
          <p:cNvSpPr/>
          <p:nvPr/>
        </p:nvSpPr>
        <p:spPr>
          <a:xfrm>
            <a:off x="4943477" y="5062538"/>
            <a:ext cx="1800225" cy="539751"/>
          </a:xfrm>
          <a:prstGeom prst="trapezoid">
            <a:avLst>
              <a:gd name="adj" fmla="val 570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Izlaz(c)</a:t>
            </a:r>
          </a:p>
        </p:txBody>
      </p:sp>
      <p:sp>
        <p:nvSpPr>
          <p:cNvPr id="12" name="Elipsa 11"/>
          <p:cNvSpPr/>
          <p:nvPr/>
        </p:nvSpPr>
        <p:spPr>
          <a:xfrm>
            <a:off x="4973641" y="2157414"/>
            <a:ext cx="1800225" cy="539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početak</a:t>
            </a:r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5902325" y="4668840"/>
            <a:ext cx="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>
            <a:off x="5902326" y="5605465"/>
            <a:ext cx="1588" cy="4587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5902325" y="3711577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1981200" y="274641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r-HR" altLang="sr-Latn-RS" sz="4000">
                <a:solidFill>
                  <a:schemeClr val="tx2"/>
                </a:solidFill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14254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5AFF2F-4E14-48B6-942B-507AE92BEDFC}" type="slidenum">
              <a:rPr lang="en-US" altLang="sr-Latn-RS"/>
              <a:pPr eaLnBrk="1" hangingPunct="1"/>
              <a:t>6</a:t>
            </a:fld>
            <a:endParaRPr lang="en-US" altLang="sr-Latn-R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906" y="2022468"/>
            <a:ext cx="3309487" cy="284867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/>
              <a:t>Nacrtaj dijagram tijeka za izračunavanje opsega i površine kruga.</a:t>
            </a:r>
          </a:p>
        </p:txBody>
      </p:sp>
      <p:sp>
        <p:nvSpPr>
          <p:cNvPr id="6" name="Elipsa 5"/>
          <p:cNvSpPr/>
          <p:nvPr/>
        </p:nvSpPr>
        <p:spPr>
          <a:xfrm>
            <a:off x="7798726" y="6208315"/>
            <a:ext cx="1800225" cy="539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kraj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8690402" y="831097"/>
            <a:ext cx="3175" cy="460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jagram toka: Ručna operacija 8"/>
          <p:cNvSpPr/>
          <p:nvPr/>
        </p:nvSpPr>
        <p:spPr>
          <a:xfrm>
            <a:off x="7730155" y="1282031"/>
            <a:ext cx="1946108" cy="573787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ulaz(r)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7905112" y="4180770"/>
            <a:ext cx="1584325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P=r*r*</a:t>
            </a:r>
            <a:r>
              <a:rPr lang="hr-HR" dirty="0" err="1">
                <a:solidFill>
                  <a:schemeClr val="tx1"/>
                </a:solidFill>
              </a:rPr>
              <a:t>pi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795861" y="5206910"/>
            <a:ext cx="1800225" cy="539751"/>
          </a:xfrm>
          <a:prstGeom prst="trapezoid">
            <a:avLst>
              <a:gd name="adj" fmla="val 570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izlaz(O, P)</a:t>
            </a:r>
          </a:p>
        </p:txBody>
      </p:sp>
      <p:sp>
        <p:nvSpPr>
          <p:cNvPr id="12" name="Elipsa 11"/>
          <p:cNvSpPr/>
          <p:nvPr/>
        </p:nvSpPr>
        <p:spPr>
          <a:xfrm>
            <a:off x="7771430" y="285202"/>
            <a:ext cx="1800225" cy="539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početak</a:t>
            </a:r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8700116" y="4799571"/>
            <a:ext cx="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>
            <a:off x="8697274" y="5749529"/>
            <a:ext cx="1588" cy="4587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8703765" y="3790509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2063088" y="708111"/>
            <a:ext cx="3655325" cy="8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r-HR" altLang="sr-Latn-RS" sz="4000" dirty="0">
                <a:solidFill>
                  <a:schemeClr val="tx2"/>
                </a:solidFill>
              </a:rPr>
              <a:t>Zadatak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7921602" y="2287022"/>
            <a:ext cx="1584325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 err="1">
                <a:solidFill>
                  <a:schemeClr val="tx1"/>
                </a:solidFill>
              </a:rPr>
              <a:t>pi</a:t>
            </a:r>
            <a:r>
              <a:rPr lang="hr-HR" dirty="0">
                <a:solidFill>
                  <a:schemeClr val="tx1"/>
                </a:solidFill>
              </a:rPr>
              <a:t>=3.14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>
            <a:off x="8719688" y="2863285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>
            <a:off x="8700824" y="1902493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utnik 18"/>
          <p:cNvSpPr/>
          <p:nvPr/>
        </p:nvSpPr>
        <p:spPr>
          <a:xfrm>
            <a:off x="7919090" y="3227509"/>
            <a:ext cx="1584325" cy="5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O=2*r*</a:t>
            </a:r>
            <a:r>
              <a:rPr lang="hr-HR" dirty="0" err="1">
                <a:solidFill>
                  <a:schemeClr val="tx1"/>
                </a:solidFill>
              </a:rPr>
              <a:t>pi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8C2E12-5D0A-4AD3-A105-132219589E2E}" type="slidenum">
              <a:rPr lang="en-US" altLang="sr-Latn-RS"/>
              <a:pPr eaLnBrk="1" hangingPunct="1"/>
              <a:t>7</a:t>
            </a:fld>
            <a:endParaRPr lang="en-US" altLang="sr-Latn-R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497" y="404582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 err="1"/>
              <a:t>Pseudojezik</a:t>
            </a:r>
            <a:r>
              <a:rPr lang="hr-HR" altLang="sr-Latn-RS" sz="4000" dirty="0"/>
              <a:t> (</a:t>
            </a:r>
            <a:r>
              <a:rPr lang="hr-HR" altLang="sr-Latn-RS" sz="4000" dirty="0" err="1"/>
              <a:t>pseudokôd</a:t>
            </a:r>
            <a:r>
              <a:rPr lang="hr-HR" altLang="sr-Latn-RS" sz="4000" dirty="0"/>
              <a:t>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3901" y="1320855"/>
            <a:ext cx="9978100" cy="14148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koristi naredbe pisane govornim jezikom</a:t>
            </a:r>
          </a:p>
          <a:p>
            <a:pPr eaLnBrk="1" hangingPunct="1"/>
            <a:r>
              <a:rPr lang="hr-HR" altLang="sr-Latn-RS" dirty="0"/>
              <a:t>strukturom je sličan programskom jeziku</a:t>
            </a:r>
          </a:p>
          <a:p>
            <a:pPr eaLnBrk="1" hangingPunct="1"/>
            <a:r>
              <a:rPr lang="hr-HR" altLang="sr-Latn-RS" dirty="0"/>
              <a:t>jednostavno je naredbe iz </a:t>
            </a:r>
            <a:r>
              <a:rPr lang="hr-HR" altLang="sr-Latn-RS" dirty="0" err="1"/>
              <a:t>pseudojezika</a:t>
            </a:r>
            <a:r>
              <a:rPr lang="hr-HR" altLang="sr-Latn-RS" dirty="0"/>
              <a:t> zapisati u nekom višem programskom jeziku</a:t>
            </a:r>
          </a:p>
        </p:txBody>
      </p:sp>
      <p:pic>
        <p:nvPicPr>
          <p:cNvPr id="5" name="Slika 4" descr="naredb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2735674"/>
            <a:ext cx="6096287" cy="399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08498" y="2882154"/>
            <a:ext cx="5814313" cy="41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4000"/>
              <a:t>Naredbe u pseudojeziku</a:t>
            </a:r>
            <a:endParaRPr lang="hr-HR" alt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9449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broja slajd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E89B5-49AB-4801-A866-E4A96696A3EA}" type="slidenum">
              <a:rPr lang="en-US" altLang="sr-Latn-RS"/>
              <a:pPr eaLnBrk="1" hangingPunct="1"/>
              <a:t>8</a:t>
            </a:fld>
            <a:endParaRPr lang="en-US" altLang="sr-Latn-R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69097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>
                <a:solidFill>
                  <a:schemeClr val="tx1"/>
                </a:solidFill>
              </a:rPr>
              <a:t>Vrste naredbi:</a:t>
            </a:r>
            <a:endParaRPr lang="hr-HR" altLang="sr-Latn-R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975" y="1002780"/>
            <a:ext cx="9175159" cy="2636651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b="1" dirty="0"/>
              <a:t>Početak</a:t>
            </a:r>
            <a:r>
              <a:rPr lang="hr-HR" altLang="sr-Latn-RS" dirty="0"/>
              <a:t> i </a:t>
            </a:r>
            <a:r>
              <a:rPr lang="hr-HR" altLang="sr-Latn-RS" b="1" dirty="0"/>
              <a:t>kraj</a:t>
            </a:r>
            <a:r>
              <a:rPr lang="hr-HR" altLang="sr-Latn-RS" dirty="0"/>
              <a:t> programa</a:t>
            </a:r>
          </a:p>
          <a:p>
            <a:pPr eaLnBrk="1" hangingPunct="1"/>
            <a:r>
              <a:rPr lang="hr-HR" altLang="sr-Latn-RS" dirty="0"/>
              <a:t>Kraj naredbe označava se </a:t>
            </a:r>
            <a:r>
              <a:rPr lang="hr-HR" altLang="sr-Latn-RS" sz="2400" b="1" dirty="0"/>
              <a:t>;</a:t>
            </a:r>
            <a:r>
              <a:rPr lang="hr-HR" altLang="sr-Latn-RS" b="1" dirty="0"/>
              <a:t>. </a:t>
            </a:r>
            <a:endParaRPr lang="hr-HR" altLang="sr-Latn-RS" dirty="0"/>
          </a:p>
          <a:p>
            <a:pPr marL="342891" lvl="1" indent="-342891"/>
            <a:r>
              <a:rPr lang="hr-HR" altLang="sr-Latn-RS" dirty="0"/>
              <a:t>Naredba pridruživanja je</a:t>
            </a:r>
            <a:r>
              <a:rPr lang="hr-HR" altLang="sr-Latn-RS" sz="2400" b="1" dirty="0"/>
              <a:t> :=       </a:t>
            </a:r>
          </a:p>
          <a:p>
            <a:pPr marL="342891" lvl="1" indent="-342891"/>
            <a:r>
              <a:rPr lang="hr-HR" altLang="sr-Latn-RS" b="1" dirty="0"/>
              <a:t>npr.</a:t>
            </a:r>
            <a:r>
              <a:rPr lang="hr-HR" altLang="sr-Latn-RS" sz="2400" b="1" dirty="0"/>
              <a:t> </a:t>
            </a:r>
            <a:r>
              <a:rPr lang="hr-HR" altLang="sr-Latn-RS" b="1" dirty="0"/>
              <a:t>x:=x+1; </a:t>
            </a:r>
            <a:endParaRPr lang="hr-HR" altLang="sr-Latn-RS" dirty="0"/>
          </a:p>
          <a:p>
            <a:pPr eaLnBrk="1" hangingPunct="1"/>
            <a:r>
              <a:rPr lang="hr-HR" altLang="sr-Latn-RS" b="1" dirty="0"/>
              <a:t>ulaz</a:t>
            </a:r>
            <a:r>
              <a:rPr lang="hr-HR" altLang="sr-Latn-RS" dirty="0"/>
              <a:t> podataka - učitavanje vrijednosti s tipkovnice ili iz datoteke</a:t>
            </a:r>
          </a:p>
          <a:p>
            <a:pPr eaLnBrk="1" hangingPunct="1"/>
            <a:r>
              <a:rPr lang="hr-HR" altLang="sr-Latn-RS" b="1" dirty="0"/>
              <a:t>izlaz</a:t>
            </a:r>
            <a:r>
              <a:rPr lang="hr-HR" altLang="sr-Latn-RS" dirty="0"/>
              <a:t> podataka - prikaz vrijednosti na ekranu ili ispis u neku datoteku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43209"/>
              </p:ext>
            </p:extLst>
          </p:nvPr>
        </p:nvGraphicFramePr>
        <p:xfrm>
          <a:off x="7619125" y="5083131"/>
          <a:ext cx="4249738" cy="15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80">
                <a:tc>
                  <a:txBody>
                    <a:bodyPr/>
                    <a:lstStyle/>
                    <a:p>
                      <a:r>
                        <a:rPr lang="hr-HR" sz="1900" dirty="0">
                          <a:solidFill>
                            <a:schemeClr val="tx1"/>
                          </a:solidFill>
                        </a:rPr>
                        <a:t>VARIJABLA</a:t>
                      </a:r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solidFill>
                            <a:schemeClr val="tx1"/>
                          </a:solidFill>
                        </a:rPr>
                        <a:t>MEMORIJA</a:t>
                      </a:r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80">
                <a:tc>
                  <a:txBody>
                    <a:bodyPr/>
                    <a:lstStyle/>
                    <a:p>
                      <a:r>
                        <a:rPr lang="hr-HR" sz="1900" dirty="0"/>
                        <a:t>X:=2;</a:t>
                      </a:r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hr-HR" sz="1900" dirty="0"/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80">
                <a:tc>
                  <a:txBody>
                    <a:bodyPr/>
                    <a:lstStyle/>
                    <a:p>
                      <a:r>
                        <a:rPr lang="hr-HR" sz="1900" dirty="0"/>
                        <a:t>X:=X+1;</a:t>
                      </a:r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80">
                <a:tc>
                  <a:txBody>
                    <a:bodyPr/>
                    <a:lstStyle/>
                    <a:p>
                      <a:r>
                        <a:rPr lang="hr-HR" sz="1900" dirty="0"/>
                        <a:t>X:=X+1</a:t>
                      </a:r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10427411" y="5659394"/>
            <a:ext cx="431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/>
              <a:t>2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7606426" y="5456194"/>
            <a:ext cx="935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X:=2;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7619126" y="5830842"/>
            <a:ext cx="1081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solidFill>
                  <a:srgbClr val="FF0000"/>
                </a:solidFill>
              </a:rPr>
              <a:t>X:=X+1;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10427411" y="5659394"/>
            <a:ext cx="431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/>
              <a:t>3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7619126" y="6192794"/>
            <a:ext cx="1081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X:=X+1;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10427411" y="5659394"/>
            <a:ext cx="431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/>
              <a:t>4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33600" y="4824763"/>
            <a:ext cx="5283189" cy="454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b="1" dirty="0"/>
              <a:t>Konstanta</a:t>
            </a:r>
            <a:r>
              <a:rPr lang="hr-HR" altLang="sr-Latn-RS" dirty="0"/>
              <a:t> je nepromjenjiva veličina.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73010" y="4076019"/>
            <a:ext cx="6601868" cy="465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4000" dirty="0"/>
              <a:t>Varijable i konstante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749071" y="5515274"/>
            <a:ext cx="4182799" cy="74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b="1" dirty="0"/>
              <a:t>Varijabla</a:t>
            </a:r>
            <a:r>
              <a:rPr lang="hr-HR" altLang="sr-Latn-RS" dirty="0"/>
              <a:t> je promjenjiva veličina.</a:t>
            </a:r>
          </a:p>
          <a:p>
            <a:r>
              <a:rPr lang="hr-HR" altLang="sr-Latn-RS" dirty="0"/>
              <a:t>Ime, tip i vrijednost</a:t>
            </a:r>
          </a:p>
        </p:txBody>
      </p:sp>
    </p:spTree>
    <p:extLst>
      <p:ext uri="{BB962C8B-B14F-4D97-AF65-F5344CB8AC3E}">
        <p14:creationId xmlns:p14="http://schemas.microsoft.com/office/powerpoint/2010/main" val="27980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2893475" cy="656051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592925" y="1812480"/>
            <a:ext cx="8608475" cy="777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/>
              <a:t>Napiši </a:t>
            </a:r>
            <a:r>
              <a:rPr lang="hr-HR" sz="2000" dirty="0" err="1"/>
              <a:t>pseudokod</a:t>
            </a:r>
            <a:r>
              <a:rPr lang="hr-HR" sz="2000" dirty="0"/>
              <a:t> za zbrajanje dvaju brojeva.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064303" y="2656502"/>
            <a:ext cx="2139095" cy="68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/>
              <a:t>početak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3411940" y="3105836"/>
            <a:ext cx="6669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u="sng" dirty="0"/>
              <a:t>ulaz</a:t>
            </a:r>
            <a:r>
              <a:rPr lang="hr-HR" sz="2000" dirty="0"/>
              <a:t> (a);             </a:t>
            </a:r>
            <a:r>
              <a:rPr lang="hr-HR" sz="2000" dirty="0">
                <a:solidFill>
                  <a:srgbClr val="FF0000"/>
                </a:solidFill>
              </a:rPr>
              <a:t> unos prvog broja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411940" y="3527520"/>
            <a:ext cx="6669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u="sng" dirty="0"/>
              <a:t>ulaz</a:t>
            </a:r>
            <a:r>
              <a:rPr lang="hr-HR" sz="2000" dirty="0"/>
              <a:t> (b);              </a:t>
            </a:r>
            <a:r>
              <a:rPr lang="hr-HR" sz="2000" dirty="0">
                <a:solidFill>
                  <a:srgbClr val="FF0000"/>
                </a:solidFill>
              </a:rPr>
              <a:t>unos drugog broja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3411940" y="3905663"/>
            <a:ext cx="6669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c:=a+b;              </a:t>
            </a:r>
            <a:r>
              <a:rPr lang="hr-HR" sz="2000" dirty="0">
                <a:solidFill>
                  <a:srgbClr val="FF0000"/>
                </a:solidFill>
              </a:rPr>
              <a:t>zbrajanje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411942" y="4294195"/>
            <a:ext cx="6669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u="sng" dirty="0"/>
              <a:t>izlaz</a:t>
            </a:r>
            <a:r>
              <a:rPr lang="hr-HR" sz="2000" dirty="0"/>
              <a:t> (c);              </a:t>
            </a:r>
            <a:r>
              <a:rPr lang="hr-HR" sz="2000" dirty="0">
                <a:solidFill>
                  <a:srgbClr val="FF0000"/>
                </a:solidFill>
              </a:rPr>
              <a:t>prikaz rezultata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048000" y="4760356"/>
            <a:ext cx="800669" cy="601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u="sng" dirty="0"/>
              <a:t>kraj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767597658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574</TotalTime>
  <Words>1311</Words>
  <Application>Microsoft Office PowerPoint</Application>
  <PresentationFormat>Široki zaslon</PresentationFormat>
  <Paragraphs>301</Paragraphs>
  <Slides>30</Slides>
  <Notes>5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Wingdings 3</vt:lpstr>
      <vt:lpstr>Pramen</vt:lpstr>
      <vt:lpstr>Acrobat Document</vt:lpstr>
      <vt:lpstr>Algoritmi i  algoritamske strukture</vt:lpstr>
      <vt:lpstr>Algoritam</vt:lpstr>
      <vt:lpstr>Zapis algoritma</vt:lpstr>
      <vt:lpstr>Dijagram tijeka - grafički prikaz algoritma </vt:lpstr>
      <vt:lpstr>Nacrtaj dijagram tijeka za zbrajanje dvaju brojeva.</vt:lpstr>
      <vt:lpstr>Nacrtaj dijagram tijeka za izračunavanje opsega i površine kruga.</vt:lpstr>
      <vt:lpstr>Pseudojezik (pseudokôd) </vt:lpstr>
      <vt:lpstr>Vrste naredbi:</vt:lpstr>
      <vt:lpstr>Zadatak</vt:lpstr>
      <vt:lpstr>Aritmetički operatori</vt:lpstr>
      <vt:lpstr>Funkcije</vt:lpstr>
      <vt:lpstr>Relacijski i logički operatori</vt:lpstr>
      <vt:lpstr>Prioritet izvođenja naredbi</vt:lpstr>
      <vt:lpstr>Kolika je vrijednost varijable a i b nakon izvršenja sljedećeg isječka programa? </vt:lpstr>
      <vt:lpstr>Grananje u programu</vt:lpstr>
      <vt:lpstr>Dijagram tijeka</vt:lpstr>
      <vt:lpstr>Koja će vrijednost biti prikazana na ekranu ako je x:=7, a y:=3?</vt:lpstr>
      <vt:lpstr>Što će ispisati sljedeći dio programa, ako je početna vrijednost varijable t=21?</vt:lpstr>
      <vt:lpstr>Napiši algoritam (pseudokod i dijagram tijeka) za dijeljenje dvaju brojeva.</vt:lpstr>
      <vt:lpstr>PowerPoint prezentacija</vt:lpstr>
      <vt:lpstr>Petlje</vt:lpstr>
      <vt:lpstr>Petlja kod koje je unaprijed zadan broj  ponavljanja</vt:lpstr>
      <vt:lpstr>Što će biti napisano na ekranu nakon izvođenja sljedećeg algoritma ako je vrijednost varijable x:=3?</vt:lpstr>
      <vt:lpstr>Što će biti napisano na ekranu nakon izvođenja sljedećeg algoritma ako je vrijednost varijable x:=3?</vt:lpstr>
      <vt:lpstr>Što će biti napisano na ekranu nakon izvođenja sljedećeg algoritma ako je vrijednost varijable n=4; (algoritam ispisuje zbroj brojeva od 1 do n)?</vt:lpstr>
      <vt:lpstr>Petlja dok je</vt:lpstr>
      <vt:lpstr>Što će biti napisano na ekranu nakon  izvođenja sljedećeg algoritma ako je vrijednost varijable x:=3?</vt:lpstr>
      <vt:lpstr>Što će biti napisano na ekranu nakon  izvođenja sljedećeg algoritma ako je vrijednost varijable x:=3?</vt:lpstr>
      <vt:lpstr>PowerPoint prezentacija</vt:lpstr>
      <vt:lpstr>Procijenite znanje: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Algoritamske strukture</dc:title>
  <dc:creator>Sandra</dc:creator>
  <cp:lastModifiedBy>Sandra Radulovski</cp:lastModifiedBy>
  <cp:revision>35</cp:revision>
  <cp:lastPrinted>2019-05-09T21:37:47Z</cp:lastPrinted>
  <dcterms:created xsi:type="dcterms:W3CDTF">2019-05-09T13:04:39Z</dcterms:created>
  <dcterms:modified xsi:type="dcterms:W3CDTF">2024-05-20T18:59:05Z</dcterms:modified>
</cp:coreProperties>
</file>